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7"/>
  </p:notesMasterIdLst>
  <p:sldIdLst>
    <p:sldId id="256" r:id="rId3"/>
    <p:sldId id="265" r:id="rId4"/>
    <p:sldId id="257" r:id="rId5"/>
    <p:sldId id="258" r:id="rId6"/>
    <p:sldId id="259" r:id="rId7"/>
    <p:sldId id="270" r:id="rId8"/>
    <p:sldId id="274" r:id="rId9"/>
    <p:sldId id="275" r:id="rId10"/>
    <p:sldId id="276" r:id="rId11"/>
    <p:sldId id="277" r:id="rId12"/>
    <p:sldId id="271" r:id="rId13"/>
    <p:sldId id="272" r:id="rId14"/>
    <p:sldId id="264" r:id="rId15"/>
    <p:sldId id="266" r:id="rId16"/>
    <p:sldId id="278" r:id="rId17"/>
    <p:sldId id="267" r:id="rId18"/>
    <p:sldId id="283" r:id="rId19"/>
    <p:sldId id="287" r:id="rId20"/>
    <p:sldId id="279" r:id="rId21"/>
    <p:sldId id="268" r:id="rId22"/>
    <p:sldId id="281" r:id="rId23"/>
    <p:sldId id="286" r:id="rId24"/>
    <p:sldId id="285" r:id="rId25"/>
    <p:sldId id="280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__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______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______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______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______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______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0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r>
              <a:rPr lang="ja-JP" alt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緊急</a:t>
            </a:r>
            <a:r>
              <a:rPr lang="ja-JP" altLang="en-U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対応の有無</a:t>
            </a:r>
          </a:p>
        </c:rich>
      </c:tx>
      <c:layout>
        <c:manualLayout>
          <c:xMode val="edge"/>
          <c:yMode val="edge"/>
          <c:x val="2.3847003499562557E-2"/>
          <c:y val="4.624478016115170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Sheet1!$C$174</c:f>
              <c:strCache>
                <c:ptCount val="1"/>
                <c:pt idx="0">
                  <c:v>人数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ja-JP" altLang="en-US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a:t>はい
</a:t>
                    </a:r>
                    <a:r>
                      <a:rPr lang="en-US" altLang="ja-JP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a:t>53%</a:t>
                    </a:r>
                    <a:endParaRPr lang="en-US" altLang="ja-JP" b="0" cap="none" spc="0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3600" b="1" cap="none" spc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Sheet1!$B$175:$B$176</c:f>
              <c:strCache>
                <c:ptCount val="2"/>
                <c:pt idx="0">
                  <c:v>はい</c:v>
                </c:pt>
                <c:pt idx="1">
                  <c:v>いいえ</c:v>
                </c:pt>
              </c:strCache>
            </c:strRef>
          </c:cat>
          <c:val>
            <c:numRef>
              <c:f>Sheet1!$C$175:$C$176</c:f>
              <c:numCache>
                <c:formatCode>General</c:formatCode>
                <c:ptCount val="2"/>
                <c:pt idx="0">
                  <c:v>525</c:v>
                </c:pt>
                <c:pt idx="1">
                  <c:v>458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0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r>
              <a:rPr lang="ja-JP" alt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安否</a:t>
            </a:r>
            <a:r>
              <a:rPr lang="ja-JP" altLang="en-U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確認開始</a:t>
            </a:r>
          </a:p>
        </c:rich>
      </c:tx>
      <c:layout>
        <c:manualLayout>
          <c:xMode val="edge"/>
          <c:yMode val="edge"/>
          <c:x val="0.64057644356955379"/>
          <c:y val="0.87003520427428804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Sheet1!$C$187</c:f>
              <c:strCache>
                <c:ptCount val="1"/>
                <c:pt idx="0">
                  <c:v>人数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3600" b="1" cap="none" spc="0">
                      <a:ln w="12700">
                        <a:solidFill>
                          <a:schemeClr val="tx2">
                            <a:satMod val="155000"/>
                          </a:schemeClr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3600" b="1" cap="none" spc="0">
                      <a:ln w="12700">
                        <a:solidFill>
                          <a:schemeClr val="tx2">
                            <a:satMod val="155000"/>
                          </a:schemeClr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3600" b="1" cap="none" spc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3600" b="1" cap="none" spc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3600" b="1" cap="none" spc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/>
              <c:spPr/>
              <c:txPr>
                <a:bodyPr/>
                <a:lstStyle/>
                <a:p>
                  <a:pPr>
                    <a:defRPr sz="3600" b="1" cap="none" spc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3600" b="1" cap="none" spc="5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chemeClr val="accent6">
                        <a:tint val="1000"/>
                      </a:schemeClr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Sheet1!$B$188:$B$193</c:f>
              <c:strCache>
                <c:ptCount val="6"/>
                <c:pt idx="0">
                  <c:v>当日</c:v>
                </c:pt>
                <c:pt idx="1">
                  <c:v>翌日</c:v>
                </c:pt>
                <c:pt idx="2">
                  <c:v>2日後</c:v>
                </c:pt>
                <c:pt idx="3">
                  <c:v>3～1週間後</c:v>
                </c:pt>
                <c:pt idx="4">
                  <c:v>8日以降～</c:v>
                </c:pt>
                <c:pt idx="5">
                  <c:v>していない</c:v>
                </c:pt>
              </c:strCache>
            </c:strRef>
          </c:cat>
          <c:val>
            <c:numRef>
              <c:f>Sheet1!$C$188:$C$193</c:f>
              <c:numCache>
                <c:formatCode>General</c:formatCode>
                <c:ptCount val="6"/>
                <c:pt idx="0">
                  <c:v>550</c:v>
                </c:pt>
                <c:pt idx="1">
                  <c:v>182</c:v>
                </c:pt>
                <c:pt idx="2">
                  <c:v>50</c:v>
                </c:pt>
                <c:pt idx="3">
                  <c:v>138</c:v>
                </c:pt>
                <c:pt idx="4">
                  <c:v>61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r>
              <a:rPr lang="ja-JP" alt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安否</a:t>
            </a:r>
            <a:r>
              <a:rPr lang="ja-JP" altLang="en-US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確認方法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Sheet1!$C$206</c:f>
              <c:strCache>
                <c:ptCount val="1"/>
                <c:pt idx="0">
                  <c:v>人数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Sheet1!$B$207:$B$210</c:f>
              <c:strCache>
                <c:ptCount val="4"/>
                <c:pt idx="0">
                  <c:v>その他</c:v>
                </c:pt>
                <c:pt idx="1">
                  <c:v>聞き取り</c:v>
                </c:pt>
                <c:pt idx="2">
                  <c:v>電話</c:v>
                </c:pt>
                <c:pt idx="3">
                  <c:v>訪問</c:v>
                </c:pt>
              </c:strCache>
            </c:strRef>
          </c:cat>
          <c:val>
            <c:numRef>
              <c:f>Sheet1!$C$207:$C$210</c:f>
              <c:numCache>
                <c:formatCode>General</c:formatCode>
                <c:ptCount val="4"/>
                <c:pt idx="0">
                  <c:v>53</c:v>
                </c:pt>
                <c:pt idx="1">
                  <c:v>345</c:v>
                </c:pt>
                <c:pt idx="2">
                  <c:v>350</c:v>
                </c:pt>
                <c:pt idx="3">
                  <c:v>862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0050688"/>
        <c:axId val="170052224"/>
      </c:barChart>
      <c:catAx>
        <c:axId val="170050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2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endParaRPr lang="ja-JP"/>
          </a:p>
        </c:txPr>
        <c:crossAx val="170052224"/>
        <c:crosses val="autoZero"/>
        <c:auto val="1"/>
        <c:lblAlgn val="ctr"/>
        <c:lblOffset val="100"/>
        <c:noMultiLvlLbl val="0"/>
      </c:catAx>
      <c:valAx>
        <c:axId val="1700522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ja-JP"/>
          </a:p>
        </c:txPr>
        <c:crossAx val="1700506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0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r>
              <a:rPr lang="ja-JP" alt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安否</a:t>
            </a:r>
            <a:r>
              <a:rPr lang="ja-JP" altLang="en-U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確認後の対応</a:t>
            </a:r>
          </a:p>
        </c:rich>
      </c:tx>
      <c:layout>
        <c:manualLayout>
          <c:xMode val="edge"/>
          <c:yMode val="edge"/>
          <c:x val="0.20747222222222222"/>
          <c:y val="1.6666666666666666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Sheet1!$C$244</c:f>
              <c:strCache>
                <c:ptCount val="1"/>
                <c:pt idx="0">
                  <c:v>人数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Sheet1!$B$245:$B$249</c:f>
              <c:strCache>
                <c:ptCount val="5"/>
                <c:pt idx="0">
                  <c:v>緊急入院</c:v>
                </c:pt>
                <c:pt idx="1">
                  <c:v>福祉避難所</c:v>
                </c:pt>
                <c:pt idx="2">
                  <c:v>避難所から介護サービス</c:v>
                </c:pt>
                <c:pt idx="3">
                  <c:v>介護サービス</c:v>
                </c:pt>
                <c:pt idx="4">
                  <c:v>緊急入所</c:v>
                </c:pt>
              </c:strCache>
            </c:strRef>
          </c:cat>
          <c:val>
            <c:numRef>
              <c:f>Sheet1!$C$245:$C$249</c:f>
              <c:numCache>
                <c:formatCode>General</c:formatCode>
                <c:ptCount val="5"/>
                <c:pt idx="0">
                  <c:v>191</c:v>
                </c:pt>
                <c:pt idx="1">
                  <c:v>284</c:v>
                </c:pt>
                <c:pt idx="2">
                  <c:v>338</c:v>
                </c:pt>
                <c:pt idx="3">
                  <c:v>592</c:v>
                </c:pt>
                <c:pt idx="4">
                  <c:v>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9450880"/>
        <c:axId val="102724736"/>
      </c:barChart>
      <c:catAx>
        <c:axId val="169450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endParaRPr lang="ja-JP"/>
          </a:p>
        </c:txPr>
        <c:crossAx val="102724736"/>
        <c:crosses val="autoZero"/>
        <c:auto val="1"/>
        <c:lblAlgn val="ctr"/>
        <c:lblOffset val="100"/>
        <c:noMultiLvlLbl val="0"/>
      </c:catAx>
      <c:valAx>
        <c:axId val="1027247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200"/>
            </a:pPr>
            <a:endParaRPr lang="ja-JP"/>
          </a:p>
        </c:txPr>
        <c:crossAx val="1694508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0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r>
              <a:rPr lang="ja-JP" alt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連　携</a:t>
            </a:r>
            <a:endParaRPr lang="ja-JP" alt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Sheet1!$C$326</c:f>
              <c:strCache>
                <c:ptCount val="1"/>
                <c:pt idx="0">
                  <c:v>人数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Sheet1!$B$327:$B$335</c:f>
              <c:strCache>
                <c:ptCount val="9"/>
                <c:pt idx="0">
                  <c:v>その他</c:v>
                </c:pt>
                <c:pt idx="1">
                  <c:v>ケアマネ協会</c:v>
                </c:pt>
                <c:pt idx="2">
                  <c:v>民生委員</c:v>
                </c:pt>
                <c:pt idx="3">
                  <c:v>地域のケアマネ</c:v>
                </c:pt>
                <c:pt idx="4">
                  <c:v>行政</c:v>
                </c:pt>
                <c:pt idx="5">
                  <c:v>施設</c:v>
                </c:pt>
                <c:pt idx="6">
                  <c:v>病院</c:v>
                </c:pt>
                <c:pt idx="7">
                  <c:v>地域のサービス事業所</c:v>
                </c:pt>
                <c:pt idx="8">
                  <c:v>地域包括</c:v>
                </c:pt>
              </c:strCache>
            </c:strRef>
          </c:cat>
          <c:val>
            <c:numRef>
              <c:f>Sheet1!$C$327:$C$335</c:f>
              <c:numCache>
                <c:formatCode>General</c:formatCode>
                <c:ptCount val="9"/>
                <c:pt idx="0">
                  <c:v>13</c:v>
                </c:pt>
                <c:pt idx="1">
                  <c:v>111</c:v>
                </c:pt>
                <c:pt idx="2">
                  <c:v>304</c:v>
                </c:pt>
                <c:pt idx="3">
                  <c:v>439</c:v>
                </c:pt>
                <c:pt idx="4">
                  <c:v>459</c:v>
                </c:pt>
                <c:pt idx="5">
                  <c:v>479</c:v>
                </c:pt>
                <c:pt idx="6">
                  <c:v>533</c:v>
                </c:pt>
                <c:pt idx="7">
                  <c:v>769</c:v>
                </c:pt>
                <c:pt idx="8">
                  <c:v>797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5312384"/>
        <c:axId val="55313920"/>
      </c:barChart>
      <c:catAx>
        <c:axId val="55312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endParaRPr lang="ja-JP"/>
          </a:p>
        </c:txPr>
        <c:crossAx val="55313920"/>
        <c:crosses val="autoZero"/>
        <c:auto val="1"/>
        <c:lblAlgn val="ctr"/>
        <c:lblOffset val="100"/>
        <c:noMultiLvlLbl val="0"/>
      </c:catAx>
      <c:valAx>
        <c:axId val="553139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ja-JP"/>
          </a:p>
        </c:txPr>
        <c:crossAx val="553123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0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r>
              <a:rPr lang="ja-JP" alt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マニュアルが役立ったか</a:t>
            </a:r>
            <a:endParaRPr lang="en-US" altLang="ja-JP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>
        <c:manualLayout>
          <c:xMode val="edge"/>
          <c:yMode val="edge"/>
          <c:x val="0.18570129158519705"/>
          <c:y val="2.5925925925925925E-2"/>
        </c:manualLayout>
      </c:layout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Sheet2!$B$294</c:f>
              <c:strCache>
                <c:ptCount val="1"/>
                <c:pt idx="0">
                  <c:v>役にたった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Sheet2!$C$293:$D$293</c:f>
              <c:strCache>
                <c:ptCount val="2"/>
                <c:pt idx="0">
                  <c:v>地震</c:v>
                </c:pt>
                <c:pt idx="1">
                  <c:v>津波</c:v>
                </c:pt>
              </c:strCache>
            </c:strRef>
          </c:cat>
          <c:val>
            <c:numRef>
              <c:f>Sheet2!$C$294:$D$294</c:f>
              <c:numCache>
                <c:formatCode>General</c:formatCode>
                <c:ptCount val="2"/>
                <c:pt idx="0">
                  <c:v>86</c:v>
                </c:pt>
                <c:pt idx="1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Sheet2!$B$295</c:f>
              <c:strCache>
                <c:ptCount val="1"/>
                <c:pt idx="0">
                  <c:v>一部役にたった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Sheet2!$C$293:$D$293</c:f>
              <c:strCache>
                <c:ptCount val="2"/>
                <c:pt idx="0">
                  <c:v>地震</c:v>
                </c:pt>
                <c:pt idx="1">
                  <c:v>津波</c:v>
                </c:pt>
              </c:strCache>
            </c:strRef>
          </c:cat>
          <c:val>
            <c:numRef>
              <c:f>Sheet2!$C$295:$D$295</c:f>
              <c:numCache>
                <c:formatCode>General</c:formatCode>
                <c:ptCount val="2"/>
                <c:pt idx="0">
                  <c:v>219</c:v>
                </c:pt>
                <c:pt idx="1">
                  <c:v>102</c:v>
                </c:pt>
              </c:numCache>
            </c:numRef>
          </c:val>
        </c:ser>
        <c:ser>
          <c:idx val="2"/>
          <c:order val="2"/>
          <c:tx>
            <c:strRef>
              <c:f>Sheet2!$B$296</c:f>
              <c:strCache>
                <c:ptCount val="1"/>
                <c:pt idx="0">
                  <c:v>役にたたなかった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Sheet2!$C$293:$D$293</c:f>
              <c:strCache>
                <c:ptCount val="2"/>
                <c:pt idx="0">
                  <c:v>地震</c:v>
                </c:pt>
                <c:pt idx="1">
                  <c:v>津波</c:v>
                </c:pt>
              </c:strCache>
            </c:strRef>
          </c:cat>
          <c:val>
            <c:numRef>
              <c:f>Sheet2!$C$296:$D$296</c:f>
              <c:numCache>
                <c:formatCode>General</c:formatCode>
                <c:ptCount val="2"/>
                <c:pt idx="0">
                  <c:v>99</c:v>
                </c:pt>
                <c:pt idx="1">
                  <c:v>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serLines/>
        <c:axId val="91339776"/>
        <c:axId val="91341568"/>
      </c:barChart>
      <c:catAx>
        <c:axId val="9133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36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endParaRPr lang="ja-JP"/>
          </a:p>
        </c:txPr>
        <c:crossAx val="91341568"/>
        <c:crosses val="autoZero"/>
        <c:auto val="1"/>
        <c:lblAlgn val="ctr"/>
        <c:lblOffset val="100"/>
        <c:noMultiLvlLbl val="0"/>
      </c:catAx>
      <c:valAx>
        <c:axId val="9134156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ja-JP"/>
          </a:p>
        </c:txPr>
        <c:crossAx val="91339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0.78008</cdr:x>
      <cdr:y>0.815</cdr:y>
    </cdr:from>
    <cdr:to>
      <cdr:x>0.88008</cdr:x>
      <cdr:y>0.94833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7133068" y="55892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ja-JP" alt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0.16925</cdr:x>
      <cdr:y>0.8465</cdr:y>
    </cdr:from>
    <cdr:to>
      <cdr:x>0.28675</cdr:x>
      <cdr:y>0.92279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1547664" y="5805264"/>
          <a:ext cx="1074333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2800" dirty="0" smtClean="0"/>
            <a:t>n:</a:t>
          </a:r>
          <a:r>
            <a:rPr lang="en-US" altLang="ja-JP" sz="2800" dirty="0" smtClean="0"/>
            <a:t>985</a:t>
          </a:r>
          <a:endParaRPr kumimoji="1" lang="en-US" altLang="ja-JP" sz="2800" dirty="0" smtClean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0.63387</cdr:x>
      <cdr:y>0.7205</cdr:y>
    </cdr:from>
    <cdr:to>
      <cdr:x>0.77187</cdr:x>
      <cdr:y>0.79679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796136" y="4941168"/>
          <a:ext cx="1261884" cy="5232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2800" dirty="0" smtClean="0"/>
            <a:t>n:</a:t>
          </a:r>
          <a:r>
            <a:rPr lang="en-US" altLang="ja-JP" sz="2800" dirty="0" smtClean="0"/>
            <a:t>1031</a:t>
          </a:r>
          <a:endParaRPr kumimoji="1" lang="en-US" altLang="ja-JP" sz="2800" dirty="0" smtClean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0.71262</cdr:x>
      <cdr:y>0.75008</cdr:y>
    </cdr:from>
    <cdr:to>
      <cdr:x>0.85062</cdr:x>
      <cdr:y>0.82638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6516197" y="5144049"/>
          <a:ext cx="1261872" cy="5232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2800" dirty="0" smtClean="0"/>
            <a:t>n:</a:t>
          </a:r>
          <a:r>
            <a:rPr lang="en-US" altLang="ja-JP" sz="2800" dirty="0" smtClean="0"/>
            <a:t>1031</a:t>
          </a:r>
          <a:endParaRPr kumimoji="1" lang="en-US" altLang="ja-JP" sz="2800" dirty="0" smtClean="0"/>
        </a:p>
      </cdr:txBody>
    </cdr:sp>
  </cdr:relSizeAnchor>
  <cdr:relSizeAnchor xmlns:cdr="http://schemas.openxmlformats.org/drawingml/2006/chartDrawing">
    <cdr:from>
      <cdr:x>0.71262</cdr:x>
      <cdr:y>0.03609</cdr:y>
    </cdr:from>
    <cdr:to>
      <cdr:x>0.93004</cdr:x>
      <cdr:y>0.11239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6516216" y="247537"/>
          <a:ext cx="1988045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ja-JP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</a:rPr>
            <a:t>※</a:t>
          </a:r>
          <a:r>
            <a:rPr lang="ja-JP" altLang="en-US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</a:rPr>
            <a:t>重複あり</a:t>
          </a:r>
          <a:endParaRPr lang="ja-JP" altLang="en-US" sz="28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ysClr val="windowText" lastClr="000000"/>
            </a:solidFill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0.70475</cdr:x>
      <cdr:y>0.752</cdr:y>
    </cdr:from>
    <cdr:to>
      <cdr:x>0.84275</cdr:x>
      <cdr:y>0.82829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6444207" y="5157192"/>
          <a:ext cx="1261884" cy="5232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2800" dirty="0" smtClean="0"/>
            <a:t>n:</a:t>
          </a:r>
          <a:r>
            <a:rPr lang="en-US" altLang="ja-JP" sz="2800" dirty="0" smtClean="0"/>
            <a:t>1031</a:t>
          </a:r>
          <a:endParaRPr kumimoji="1" lang="en-US" altLang="ja-JP" sz="2800" dirty="0" smtClean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0.01607</cdr:x>
      <cdr:y>0.7835</cdr:y>
    </cdr:from>
    <cdr:to>
      <cdr:x>0.11807</cdr:x>
      <cdr:y>0.91683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144016" y="53732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ja-JP" sz="1800" dirty="0"/>
            <a:t>n</a:t>
          </a:r>
          <a:r>
            <a:rPr lang="en-US" altLang="ja-JP" sz="1800" dirty="0" smtClean="0"/>
            <a:t>:405</a:t>
          </a:r>
          <a:endParaRPr lang="ja-JP" altLang="en-US" sz="1800" dirty="0"/>
        </a:p>
      </cdr:txBody>
    </cdr:sp>
  </cdr:relSizeAnchor>
  <cdr:relSizeAnchor xmlns:cdr="http://schemas.openxmlformats.org/drawingml/2006/chartDrawing">
    <cdr:from>
      <cdr:x>0.01607</cdr:x>
      <cdr:y>0.395</cdr:y>
    </cdr:from>
    <cdr:to>
      <cdr:x>0.11807</cdr:x>
      <cdr:y>0.52833</cdr:y>
    </cdr:to>
    <cdr:sp macro="" textlink="">
      <cdr:nvSpPr>
        <cdr:cNvPr id="3" name="テキスト ボックス 1"/>
        <cdr:cNvSpPr txBox="1"/>
      </cdr:nvSpPr>
      <cdr:spPr>
        <a:xfrm xmlns:a="http://schemas.openxmlformats.org/drawingml/2006/main">
          <a:off x="144016" y="27089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800" dirty="0"/>
            <a:t>n</a:t>
          </a:r>
          <a:r>
            <a:rPr lang="en-US" altLang="ja-JP" sz="1800" dirty="0" smtClean="0"/>
            <a:t>:241</a:t>
          </a:r>
          <a:endParaRPr lang="ja-JP" altLang="en-US" sz="1800" dirty="0"/>
        </a:p>
      </cdr:txBody>
    </cdr:sp>
  </cdr:relSizeAnchor>
  <cdr:relSizeAnchor xmlns:cdr="http://schemas.openxmlformats.org/drawingml/2006/chartDrawing">
    <cdr:from>
      <cdr:x>0.36147</cdr:x>
      <cdr:y>0.479</cdr:y>
    </cdr:from>
    <cdr:to>
      <cdr:x>0.62347</cdr:x>
      <cdr:y>0.55529</cdr:y>
    </cdr:to>
    <cdr:sp macro="" textlink="">
      <cdr:nvSpPr>
        <cdr:cNvPr id="4" name="テキスト ボックス 3"/>
        <cdr:cNvSpPr txBox="1"/>
      </cdr:nvSpPr>
      <cdr:spPr>
        <a:xfrm xmlns:a="http://schemas.openxmlformats.org/drawingml/2006/main">
          <a:off x="3240360" y="3284984"/>
          <a:ext cx="2348720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ja-JP" altLang="en-US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一部役立った</a:t>
          </a:r>
          <a:endParaRPr lang="ja-JP" altLang="en-US" sz="28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0.11246</cdr:x>
      <cdr:y>0.479</cdr:y>
    </cdr:from>
    <cdr:to>
      <cdr:x>0.29399</cdr:x>
      <cdr:y>0.55529</cdr:y>
    </cdr:to>
    <cdr:sp macro="" textlink="">
      <cdr:nvSpPr>
        <cdr:cNvPr id="5" name="テキスト ボックス 1"/>
        <cdr:cNvSpPr txBox="1"/>
      </cdr:nvSpPr>
      <cdr:spPr>
        <a:xfrm xmlns:a="http://schemas.openxmlformats.org/drawingml/2006/main">
          <a:off x="1008112" y="3284984"/>
          <a:ext cx="1627369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役立った</a:t>
          </a:r>
          <a:endParaRPr lang="ja-JP" altLang="en-US" sz="28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0.6908</cdr:x>
      <cdr:y>0.479</cdr:y>
    </cdr:from>
    <cdr:to>
      <cdr:x>0.99304</cdr:x>
      <cdr:y>0.55529</cdr:y>
    </cdr:to>
    <cdr:sp macro="" textlink="">
      <cdr:nvSpPr>
        <cdr:cNvPr id="6" name="テキスト ボックス 1"/>
        <cdr:cNvSpPr txBox="1"/>
      </cdr:nvSpPr>
      <cdr:spPr>
        <a:xfrm xmlns:a="http://schemas.openxmlformats.org/drawingml/2006/main">
          <a:off x="6192688" y="3284984"/>
          <a:ext cx="2709396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役立たなかった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C0F84-6ED2-4E30-B5E9-A7964F15E98C}" type="datetimeFigureOut">
              <a:rPr kumimoji="1" lang="ja-JP" altLang="en-US" smtClean="0"/>
              <a:t>2012/7/28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A4352-D0F1-4D0D-82E9-6780639901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552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5DD05-4345-4E8F-9F41-8B751A31A808}" type="slidenum">
              <a:rPr lang="ja-JP" altLang="en-US" smtClean="0">
                <a:solidFill>
                  <a:prstClr val="black"/>
                </a:solidFill>
              </a:rPr>
              <a:pPr/>
              <a:t>23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2EF4-4FF3-467E-9856-1137423F2EAD}" type="datetimeFigureOut">
              <a:rPr kumimoji="1" lang="ja-JP" altLang="en-US" smtClean="0"/>
              <a:t>2012/7/28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D833-FE7A-4B21-A284-CECF07CED5E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2EF4-4FF3-467E-9856-1137423F2EAD}" type="datetimeFigureOut">
              <a:rPr kumimoji="1" lang="ja-JP" altLang="en-US" smtClean="0"/>
              <a:t>2012/7/28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D833-FE7A-4B21-A284-CECF07CED5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2EF4-4FF3-467E-9856-1137423F2EAD}" type="datetimeFigureOut">
              <a:rPr kumimoji="1" lang="ja-JP" altLang="en-US" smtClean="0"/>
              <a:t>2012/7/28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D833-FE7A-4B21-A284-CECF07CED5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B215-DCC8-4C6A-BDB3-81B6E524A44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2012/7/28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7D58-7373-4630-B895-E3BBE049815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59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B215-DCC8-4C6A-BDB3-81B6E524A44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2012/7/28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7D58-7373-4630-B895-E3BBE049815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74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B215-DCC8-4C6A-BDB3-81B6E524A44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2012/7/28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7D58-7373-4630-B895-E3BBE049815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B215-DCC8-4C6A-BDB3-81B6E524A44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2012/7/28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7D58-7373-4630-B895-E3BBE049815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58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B215-DCC8-4C6A-BDB3-81B6E524A44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2012/7/28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7D58-7373-4630-B895-E3BBE049815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09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B215-DCC8-4C6A-BDB3-81B6E524A44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2012/7/28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7D58-7373-4630-B895-E3BBE049815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96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B215-DCC8-4C6A-BDB3-81B6E524A44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2012/7/28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7D58-7373-4630-B895-E3BBE049815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7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B215-DCC8-4C6A-BDB3-81B6E524A44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2012/7/28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7D58-7373-4630-B895-E3BBE049815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2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2EF4-4FF3-467E-9856-1137423F2EAD}" type="datetimeFigureOut">
              <a:rPr kumimoji="1" lang="ja-JP" altLang="en-US" smtClean="0"/>
              <a:t>2012/7/28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D833-FE7A-4B21-A284-CECF07CED5E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B215-DCC8-4C6A-BDB3-81B6E524A44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2012/7/28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7D58-7373-4630-B895-E3BBE049815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83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B215-DCC8-4C6A-BDB3-81B6E524A44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2012/7/28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7D58-7373-4630-B895-E3BBE049815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13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B215-DCC8-4C6A-BDB3-81B6E524A44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2012/7/28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7D58-7373-4630-B895-E3BBE049815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1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2EF4-4FF3-467E-9856-1137423F2EAD}" type="datetimeFigureOut">
              <a:rPr kumimoji="1" lang="ja-JP" altLang="en-US" smtClean="0"/>
              <a:t>2012/7/28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D833-FE7A-4B21-A284-CECF07CED5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2EF4-4FF3-467E-9856-1137423F2EAD}" type="datetimeFigureOut">
              <a:rPr kumimoji="1" lang="ja-JP" altLang="en-US" smtClean="0"/>
              <a:t>2012/7/28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D833-FE7A-4B21-A284-CECF07CED5E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2EF4-4FF3-467E-9856-1137423F2EAD}" type="datetimeFigureOut">
              <a:rPr kumimoji="1" lang="ja-JP" altLang="en-US" smtClean="0"/>
              <a:t>2012/7/28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D833-FE7A-4B21-A284-CECF07CED5E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2EF4-4FF3-467E-9856-1137423F2EAD}" type="datetimeFigureOut">
              <a:rPr kumimoji="1" lang="ja-JP" altLang="en-US" smtClean="0"/>
              <a:t>2012/7/28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D833-FE7A-4B21-A284-CECF07CED5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2EF4-4FF3-467E-9856-1137423F2EAD}" type="datetimeFigureOut">
              <a:rPr kumimoji="1" lang="ja-JP" altLang="en-US" smtClean="0"/>
              <a:t>2012/7/28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D833-FE7A-4B21-A284-CECF07CED5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2EF4-4FF3-467E-9856-1137423F2EAD}" type="datetimeFigureOut">
              <a:rPr kumimoji="1" lang="ja-JP" altLang="en-US" smtClean="0"/>
              <a:t>2012/7/28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D833-FE7A-4B21-A284-CECF07CED5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2EF4-4FF3-467E-9856-1137423F2EAD}" type="datetimeFigureOut">
              <a:rPr kumimoji="1" lang="ja-JP" altLang="en-US" smtClean="0"/>
              <a:t>2012/7/28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D833-FE7A-4B21-A284-CECF07CED5E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372EF4-4FF3-467E-9856-1137423F2EAD}" type="datetimeFigureOut">
              <a:rPr kumimoji="1" lang="ja-JP" altLang="en-US" smtClean="0"/>
              <a:t>2012/7/28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036D833-FE7A-4B21-A284-CECF07CED5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kumimoji="1"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DB215-DCC8-4C6A-BDB3-81B6E524A44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2012/7/28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F7D58-7373-4630-B895-E3BBE049815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5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99592" y="764704"/>
            <a:ext cx="7560840" cy="32983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5000"/>
              </a:lnSpc>
            </a:pPr>
            <a:r>
              <a:rPr lang="ja-JP" altLang="ja-JP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ea"/>
              </a:rPr>
              <a:t>普段も</a:t>
            </a:r>
            <a:endParaRPr lang="en-US" altLang="ja-JP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ea"/>
            </a:endParaRPr>
          </a:p>
          <a:p>
            <a:pPr>
              <a:lnSpc>
                <a:spcPts val="5000"/>
              </a:lnSpc>
            </a:pPr>
            <a:r>
              <a:rPr lang="ja-JP" altLang="ja-JP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ea"/>
              </a:rPr>
              <a:t>災害の時も</a:t>
            </a:r>
            <a:endParaRPr lang="en-US" altLang="ja-JP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ea"/>
            </a:endParaRPr>
          </a:p>
          <a:p>
            <a:pPr>
              <a:lnSpc>
                <a:spcPts val="5000"/>
              </a:lnSpc>
            </a:pPr>
            <a:r>
              <a:rPr lang="ja-JP" altLang="ja-JP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ea"/>
              </a:rPr>
              <a:t>ケアマネジャーは</a:t>
            </a:r>
            <a:endParaRPr lang="en-US" altLang="ja-JP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ea"/>
            </a:endParaRPr>
          </a:p>
          <a:p>
            <a:pPr>
              <a:lnSpc>
                <a:spcPts val="5000"/>
              </a:lnSpc>
            </a:pPr>
            <a:r>
              <a:rPr lang="ja-JP" altLang="ja-JP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ea"/>
              </a:rPr>
              <a:t>ケアマネジャー</a:t>
            </a:r>
            <a:r>
              <a:rPr lang="ja-JP" altLang="ja-JP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ea"/>
              </a:rPr>
              <a:t>と</a:t>
            </a:r>
            <a:r>
              <a:rPr lang="ja-JP" altLang="ja-JP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ea"/>
              </a:rPr>
              <a:t>して</a:t>
            </a:r>
            <a:endParaRPr lang="en-US" altLang="ja-JP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ea"/>
            </a:endParaRPr>
          </a:p>
          <a:p>
            <a:pPr>
              <a:lnSpc>
                <a:spcPts val="5000"/>
              </a:lnSpc>
            </a:pPr>
            <a:r>
              <a:rPr lang="ja-JP" altLang="ja-JP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ea"/>
              </a:rPr>
              <a:t>できる</a:t>
            </a:r>
            <a:r>
              <a:rPr lang="ja-JP" altLang="ja-JP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ea"/>
              </a:rPr>
              <a:t>ことを</a:t>
            </a:r>
            <a:r>
              <a:rPr lang="ja-JP" altLang="ja-JP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ea"/>
              </a:rPr>
              <a:t>する</a:t>
            </a:r>
            <a:endParaRPr lang="ja-JP" altLang="ja-JP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175956" y="5085184"/>
            <a:ext cx="4572508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ja-JP" altLang="en-US" sz="2800" b="1" cap="all" dirty="0" smtClean="0">
                <a:ln w="0"/>
                <a:solidFill>
                  <a:srgbClr val="002060"/>
                </a:solidFill>
                <a:effectLst/>
                <a:latin typeface="+mn-ea"/>
              </a:rPr>
              <a:t>宮城県ケアマネジャー協会</a:t>
            </a:r>
            <a:endParaRPr lang="en-US" altLang="ja-JP" sz="2800" b="1" cap="all" dirty="0" smtClean="0">
              <a:ln w="0"/>
              <a:solidFill>
                <a:srgbClr val="002060"/>
              </a:solidFill>
              <a:effectLst/>
              <a:latin typeface="+mn-ea"/>
            </a:endParaRPr>
          </a:p>
          <a:p>
            <a:r>
              <a:rPr lang="ja-JP" altLang="en-US" sz="2800" b="1" cap="all" dirty="0" smtClean="0">
                <a:ln w="0"/>
                <a:solidFill>
                  <a:srgbClr val="002060"/>
                </a:solidFill>
                <a:effectLst/>
                <a:latin typeface="+mn-ea"/>
              </a:rPr>
              <a:t>　小 湊 純 一。</a:t>
            </a:r>
            <a:endParaRPr lang="en-US" altLang="ja-JP" sz="2800" b="1" cap="all" dirty="0" smtClean="0">
              <a:ln w="0"/>
              <a:solidFill>
                <a:srgbClr val="00206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948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507460"/>
              </p:ext>
            </p:extLst>
          </p:nvPr>
        </p:nvGraphicFramePr>
        <p:xfrm>
          <a:off x="0" y="13111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40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836712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１</a:t>
            </a:r>
            <a:r>
              <a:rPr lang="en-US" altLang="ja-JP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.</a:t>
            </a:r>
            <a:r>
              <a:rPr lang="ja-JP" alt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状況</a:t>
            </a:r>
            <a:r>
              <a:rPr lang="ja-JP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判断と方針決定</a:t>
            </a:r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①現地</a:t>
            </a:r>
            <a:r>
              <a:rPr lang="ja-JP" altLang="en-US" sz="3200" dirty="0"/>
              <a:t>入り</a:t>
            </a:r>
          </a:p>
          <a:p>
            <a:r>
              <a:rPr lang="ja-JP" altLang="en-US" sz="3200" dirty="0" smtClean="0"/>
              <a:t>　②</a:t>
            </a:r>
            <a:r>
              <a:rPr lang="ja-JP" altLang="en-US" sz="3200" dirty="0"/>
              <a:t>県との協議と支援の必要性判断と支援の</a:t>
            </a:r>
            <a:r>
              <a:rPr lang="ja-JP" altLang="en-US" sz="3200" dirty="0" smtClean="0"/>
              <a:t>方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　向性決定</a:t>
            </a:r>
            <a:endParaRPr lang="ja-JP" altLang="en-US" sz="3200" dirty="0"/>
          </a:p>
          <a:p>
            <a:r>
              <a:rPr lang="ja-JP" altLang="en-US" sz="3200" dirty="0" smtClean="0"/>
              <a:t>　③</a:t>
            </a:r>
            <a:r>
              <a:rPr lang="ja-JP" altLang="en-US" sz="3200" dirty="0"/>
              <a:t>大規模被災地との支援調整</a:t>
            </a:r>
          </a:p>
          <a:p>
            <a:r>
              <a:rPr lang="ja-JP" altLang="en-US" sz="3200" dirty="0" smtClean="0"/>
              <a:t>　④</a:t>
            </a:r>
            <a:r>
              <a:rPr lang="ja-JP" altLang="en-US" sz="3200" dirty="0"/>
              <a:t>大規模被災地との支援受入調整</a:t>
            </a:r>
          </a:p>
          <a:p>
            <a:r>
              <a:rPr lang="ja-JP" altLang="en-US" sz="3200" dirty="0" smtClean="0"/>
              <a:t>　⑤</a:t>
            </a:r>
            <a:r>
              <a:rPr lang="ja-JP" altLang="en-US" sz="3200" dirty="0"/>
              <a:t>市町，県と支援内容の情報共有</a:t>
            </a:r>
          </a:p>
          <a:p>
            <a:r>
              <a:rPr lang="ja-JP" alt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２</a:t>
            </a:r>
            <a:r>
              <a:rPr lang="en-US" altLang="ja-JP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.</a:t>
            </a:r>
            <a:r>
              <a:rPr lang="ja-JP" alt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支援</a:t>
            </a:r>
            <a:r>
              <a:rPr lang="ja-JP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内容</a:t>
            </a:r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①</a:t>
            </a:r>
            <a:r>
              <a:rPr lang="ja-JP" altLang="en-US" sz="3200" dirty="0"/>
              <a:t>避難所要介護者アセスメントと保護調整</a:t>
            </a:r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②</a:t>
            </a:r>
            <a:r>
              <a:rPr lang="ja-JP" altLang="en-US" sz="3200" dirty="0"/>
              <a:t>介護支援専門員の安否確認</a:t>
            </a:r>
          </a:p>
          <a:p>
            <a:r>
              <a:rPr lang="ja-JP" altLang="en-US" sz="3200" dirty="0" smtClean="0"/>
              <a:t>　③</a:t>
            </a:r>
            <a:r>
              <a:rPr lang="ja-JP" altLang="en-US" sz="3200" dirty="0"/>
              <a:t>居宅介護支援事業所被災状況把握と支援</a:t>
            </a:r>
            <a:r>
              <a:rPr lang="ja-JP" altLang="en-US" sz="3200" dirty="0" smtClean="0"/>
              <a:t>の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　必要性</a:t>
            </a:r>
            <a:r>
              <a:rPr lang="ja-JP" altLang="en-US" sz="3200" dirty="0"/>
              <a:t>判断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ケアマネジャー協会</a:t>
            </a:r>
            <a:endParaRPr lang="en-US" altLang="ja-JP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4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85920" y="1043731"/>
            <a:ext cx="85689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ja-JP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AR Pゴシック体M" pitchFamily="50" charset="-128"/>
                <a:ea typeface="AR Pゴシック体M" pitchFamily="50" charset="-128"/>
              </a:rPr>
              <a:t>担当</a:t>
            </a:r>
            <a:r>
              <a:rPr lang="ja-JP" altLang="ja-JP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AR Pゴシック体M" pitchFamily="50" charset="-128"/>
                <a:ea typeface="AR Pゴシック体M" pitchFamily="50" charset="-128"/>
              </a:rPr>
              <a:t>利用者</a:t>
            </a:r>
            <a:r>
              <a:rPr lang="ja-JP" altLang="ja-JP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AR Pゴシック体M" pitchFamily="50" charset="-128"/>
                <a:ea typeface="AR Pゴシック体M" pitchFamily="50" charset="-128"/>
              </a:rPr>
              <a:t>支援と</a:t>
            </a:r>
            <a:endParaRPr lang="en-US" altLang="ja-JP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AR Pゴシック体M" pitchFamily="50" charset="-128"/>
              <a:ea typeface="AR Pゴシック体M" pitchFamily="50" charset="-128"/>
            </a:endParaRPr>
          </a:p>
          <a:p>
            <a:pPr algn="ctr"/>
            <a:r>
              <a:rPr lang="ja-JP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AR Pゴシック体M" pitchFamily="50" charset="-128"/>
                <a:ea typeface="AR Pゴシック体M" pitchFamily="50" charset="-128"/>
              </a:rPr>
              <a:t>所属法人</a:t>
            </a:r>
            <a:r>
              <a:rPr lang="ja-JP" altLang="ja-JP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AR Pゴシック体M" pitchFamily="50" charset="-128"/>
                <a:ea typeface="AR Pゴシック体M" pitchFamily="50" charset="-128"/>
              </a:rPr>
              <a:t>業務のジレンマ</a:t>
            </a:r>
            <a:endParaRPr lang="en-US" altLang="ja-JP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AR Pゴシック体M" pitchFamily="50" charset="-128"/>
              <a:ea typeface="AR Pゴシック体M" pitchFamily="50" charset="-128"/>
            </a:endParaRPr>
          </a:p>
          <a:p>
            <a:endParaRPr lang="ja-JP" altLang="ja-JP" sz="3600" dirty="0">
              <a:solidFill>
                <a:sysClr val="windowText" lastClr="000000"/>
              </a:solidFill>
            </a:endParaRPr>
          </a:p>
          <a:p>
            <a:r>
              <a:rPr lang="ja-JP" altLang="en-US" sz="3600" dirty="0">
                <a:solidFill>
                  <a:sysClr val="windowText" lastClr="000000"/>
                </a:solidFill>
              </a:rPr>
              <a:t>　</a:t>
            </a:r>
            <a:r>
              <a:rPr lang="ja-JP" altLang="ja-JP" sz="3600" dirty="0" smtClean="0">
                <a:solidFill>
                  <a:sysClr val="windowText" lastClr="000000"/>
                </a:solidFill>
              </a:rPr>
              <a:t>介護</a:t>
            </a:r>
            <a:r>
              <a:rPr lang="ja-JP" altLang="ja-JP" sz="3600" dirty="0">
                <a:solidFill>
                  <a:sysClr val="windowText" lastClr="000000"/>
                </a:solidFill>
              </a:rPr>
              <a:t>支援専門員として自分の担当利用者の支援に行きたかったが，所属法人施設，デイサービス等の業務，避難所運営等を指示され，出かけられなかった場合があった。</a:t>
            </a:r>
          </a:p>
        </p:txBody>
      </p:sp>
    </p:spTree>
    <p:extLst>
      <p:ext uri="{BB962C8B-B14F-4D97-AF65-F5344CB8AC3E}">
        <p14:creationId xmlns:p14="http://schemas.microsoft.com/office/powerpoint/2010/main" val="1457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27977" y="332656"/>
            <a:ext cx="8932253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ja-JP" alt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２</a:t>
            </a:r>
            <a:r>
              <a:rPr lang="en-US" altLang="ja-JP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ja-JP" alt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要介護</a:t>
            </a:r>
            <a:r>
              <a:rPr lang="ja-JP" alt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高齢者の生活支援のため</a:t>
            </a:r>
            <a:r>
              <a:rPr lang="ja-JP" alt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の</a:t>
            </a:r>
            <a:endParaRPr lang="en-US" altLang="ja-JP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ja-JP" alt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　</a:t>
            </a:r>
            <a:r>
              <a:rPr lang="ja-JP" alt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アセスメント（ケアマネの専門性）</a:t>
            </a:r>
            <a:endParaRPr lang="ja-JP" altLang="ja-JP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1772816"/>
            <a:ext cx="91787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latin typeface="+mn-ea"/>
              </a:rPr>
              <a:t>　　</a:t>
            </a:r>
            <a:r>
              <a:rPr lang="ja-JP" alt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◆</a:t>
            </a:r>
            <a:r>
              <a:rPr lang="ja-JP" altLang="en-US" sz="3600" b="1" dirty="0" smtClean="0">
                <a:latin typeface="+mn-ea"/>
              </a:rPr>
              <a:t>介護</a:t>
            </a:r>
            <a:r>
              <a:rPr lang="ja-JP" altLang="ja-JP" sz="3600" b="1" dirty="0" smtClean="0">
                <a:latin typeface="+mn-ea"/>
              </a:rPr>
              <a:t>の必要性</a:t>
            </a:r>
            <a:endParaRPr lang="en-US" altLang="ja-JP" sz="3600" b="1" dirty="0" smtClean="0">
              <a:latin typeface="+mn-ea"/>
            </a:endParaRPr>
          </a:p>
          <a:p>
            <a:r>
              <a:rPr lang="ja-JP" altLang="en-US" sz="3600" b="1" dirty="0">
                <a:latin typeface="+mn-ea"/>
              </a:rPr>
              <a:t>　</a:t>
            </a:r>
            <a:r>
              <a:rPr lang="ja-JP" altLang="en-US" sz="3600" b="1" dirty="0" smtClean="0">
                <a:latin typeface="+mn-ea"/>
              </a:rPr>
              <a:t>　</a:t>
            </a:r>
            <a:r>
              <a:rPr lang="ja-JP" alt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◆</a:t>
            </a:r>
            <a:r>
              <a:rPr lang="ja-JP" altLang="en-US" sz="3600" b="1" dirty="0" smtClean="0">
                <a:latin typeface="+mn-ea"/>
              </a:rPr>
              <a:t>悪化</a:t>
            </a:r>
            <a:r>
              <a:rPr lang="ja-JP" altLang="ja-JP" sz="3600" b="1" dirty="0" smtClean="0">
                <a:latin typeface="+mn-ea"/>
              </a:rPr>
              <a:t>の危険性</a:t>
            </a:r>
            <a:endParaRPr lang="en-US" altLang="ja-JP" sz="3600" b="1" dirty="0">
              <a:latin typeface="+mn-ea"/>
            </a:endParaRPr>
          </a:p>
          <a:p>
            <a:r>
              <a:rPr lang="ja-JP" alt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ea"/>
              </a:rPr>
              <a:t>　　</a:t>
            </a:r>
            <a:r>
              <a:rPr lang="ja-JP" alt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◆</a:t>
            </a:r>
            <a:r>
              <a:rPr lang="ja-JP" altLang="ja-JP" sz="3600" b="1" dirty="0" smtClean="0">
                <a:latin typeface="+mn-ea"/>
              </a:rPr>
              <a:t>保護</a:t>
            </a:r>
            <a:r>
              <a:rPr lang="ja-JP" altLang="en-US" sz="3600" b="1" dirty="0" smtClean="0">
                <a:latin typeface="+mn-ea"/>
              </a:rPr>
              <a:t>の必要性</a:t>
            </a:r>
            <a:endParaRPr lang="en-US" altLang="ja-JP" sz="3600" b="1" dirty="0" smtClean="0">
              <a:latin typeface="+mn-ea"/>
            </a:endParaRPr>
          </a:p>
          <a:p>
            <a:r>
              <a:rPr lang="ja-JP" alt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ea"/>
              </a:rPr>
              <a:t>　　</a:t>
            </a:r>
            <a:r>
              <a:rPr lang="ja-JP" alt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◆</a:t>
            </a:r>
            <a:r>
              <a:rPr lang="ja-JP" altLang="en-US" sz="3600" b="1" dirty="0">
                <a:latin typeface="+mn-ea"/>
              </a:rPr>
              <a:t>緊急性</a:t>
            </a:r>
            <a:endParaRPr lang="en-US" altLang="ja-JP" sz="3600" b="1" dirty="0">
              <a:latin typeface="+mn-ea"/>
            </a:endParaRPr>
          </a:p>
          <a:p>
            <a:endParaRPr lang="en-US" altLang="ja-JP" sz="3600" dirty="0" smtClean="0">
              <a:latin typeface="+mn-ea"/>
            </a:endParaRPr>
          </a:p>
          <a:p>
            <a:r>
              <a:rPr lang="ja-JP" altLang="en-US" sz="3600" dirty="0">
                <a:latin typeface="+mn-ea"/>
              </a:rPr>
              <a:t>　</a:t>
            </a:r>
            <a:r>
              <a:rPr lang="ja-JP" altLang="en-US" sz="3600" dirty="0" smtClean="0">
                <a:latin typeface="+mn-ea"/>
              </a:rPr>
              <a:t>支援の必要性の</a:t>
            </a:r>
            <a:r>
              <a:rPr lang="ja-JP" altLang="ja-JP" sz="3600" dirty="0" smtClean="0">
                <a:latin typeface="+mn-ea"/>
              </a:rPr>
              <a:t>根拠</a:t>
            </a:r>
            <a:r>
              <a:rPr lang="ja-JP" altLang="ja-JP" sz="3600" dirty="0">
                <a:latin typeface="+mn-ea"/>
              </a:rPr>
              <a:t>を明らかにし，緊急入所等，市町村が高齢者を保護するための判断材料を提供した。</a:t>
            </a:r>
          </a:p>
        </p:txBody>
      </p:sp>
    </p:spTree>
    <p:extLst>
      <p:ext uri="{BB962C8B-B14F-4D97-AF65-F5344CB8AC3E}">
        <p14:creationId xmlns:p14="http://schemas.microsoft.com/office/powerpoint/2010/main" val="27499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27977" y="332656"/>
            <a:ext cx="7063152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ja-JP" alt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３</a:t>
            </a:r>
            <a:r>
              <a:rPr lang="en-US" altLang="ja-JP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ja-JP" alt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要介護高齢者支援のための</a:t>
            </a:r>
            <a:endParaRPr lang="en-US" altLang="ja-JP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ja-JP" alt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　</a:t>
            </a:r>
            <a:r>
              <a:rPr lang="ja-JP" alt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ネットワーク</a:t>
            </a:r>
            <a:endParaRPr lang="en-US" altLang="ja-JP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-34783" y="2132856"/>
            <a:ext cx="91787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 smtClean="0">
                <a:latin typeface="+mn-ea"/>
              </a:rPr>
              <a:t>　　</a:t>
            </a:r>
            <a:r>
              <a:rPr lang="ja-JP" alt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●</a:t>
            </a:r>
            <a:r>
              <a:rPr lang="ja-JP" altLang="en-US" sz="3600" b="1" dirty="0" smtClean="0">
                <a:latin typeface="+mn-ea"/>
              </a:rPr>
              <a:t>要介護高齢者支援のための協働</a:t>
            </a:r>
            <a:endParaRPr lang="en-US" altLang="ja-JP" sz="36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b="1" dirty="0">
                <a:latin typeface="+mn-ea"/>
              </a:rPr>
              <a:t>　</a:t>
            </a:r>
            <a:r>
              <a:rPr lang="ja-JP" altLang="en-US" sz="3600" b="1" dirty="0" smtClean="0">
                <a:latin typeface="+mn-ea"/>
              </a:rPr>
              <a:t>　</a:t>
            </a:r>
            <a:r>
              <a:rPr lang="ja-JP" alt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●</a:t>
            </a:r>
            <a:r>
              <a:rPr lang="ja-JP" altLang="en-US" sz="3600" b="1" dirty="0" smtClean="0">
                <a:latin typeface="+mn-ea"/>
              </a:rPr>
              <a:t>常日頃のコミュニケーション</a:t>
            </a:r>
            <a:endParaRPr lang="en-US" altLang="ja-JP" sz="3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ea"/>
              </a:rPr>
              <a:t>　　</a:t>
            </a:r>
            <a:r>
              <a:rPr lang="ja-JP" alt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●</a:t>
            </a:r>
            <a:r>
              <a:rPr lang="ja-JP" altLang="en-US" sz="3600" b="1" dirty="0" smtClean="0">
                <a:latin typeface="+mn-ea"/>
              </a:rPr>
              <a:t>顔の見える関係</a:t>
            </a:r>
            <a:endParaRPr lang="ja-JP" altLang="ja-JP" sz="3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341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549044"/>
              </p:ext>
            </p:extLst>
          </p:nvPr>
        </p:nvGraphicFramePr>
        <p:xfrm>
          <a:off x="1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23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27977" y="332656"/>
            <a:ext cx="445506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ja-JP" alt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４</a:t>
            </a:r>
            <a:r>
              <a:rPr lang="en-US" altLang="ja-JP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ja-JP" alt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普段力の大切さ</a:t>
            </a:r>
            <a:endParaRPr lang="en-US" altLang="ja-JP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51520" y="1997839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latin typeface="+mn-ea"/>
              </a:rPr>
              <a:t>　</a:t>
            </a:r>
            <a:r>
              <a:rPr lang="ja-JP" altLang="ja-JP" sz="3600" dirty="0"/>
              <a:t>ケアマネジャーとしての役割と立ち位置，アセスメント力，ネットワーク，これらが普段からの実践課題であり，協会として専門職として自己研鑚し積み重ねてきたことだった</a:t>
            </a:r>
            <a:r>
              <a:rPr lang="ja-JP" altLang="ja-JP" sz="3600" dirty="0" smtClean="0"/>
              <a:t>。</a:t>
            </a:r>
            <a:endParaRPr lang="ja-JP" altLang="ja-JP" sz="3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341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95536" y="188640"/>
            <a:ext cx="6408712" cy="891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4000" b="1" kern="1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災害対応指針</a:t>
            </a:r>
            <a:endParaRPr lang="ja-JP" altLang="en-US" sz="4000" b="1" kern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/>
              <a:ea typeface="ＭＳ 明朝"/>
              <a:cs typeface="Times New Roman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51520" y="1556792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kern="100" dirty="0" smtClean="0">
                <a:solidFill>
                  <a:sysClr val="windowText" lastClr="000000"/>
                </a:solidFill>
              </a:rPr>
              <a:t>　</a:t>
            </a:r>
            <a:r>
              <a:rPr lang="ja-JP" altLang="ja-JP" sz="3600" kern="100" dirty="0" smtClean="0">
                <a:solidFill>
                  <a:sysClr val="windowText" lastClr="000000"/>
                </a:solidFill>
              </a:rPr>
              <a:t>ケアマネジャー</a:t>
            </a:r>
            <a:r>
              <a:rPr lang="ja-JP" altLang="ja-JP" sz="3600" kern="100" dirty="0">
                <a:solidFill>
                  <a:sysClr val="windowText" lastClr="000000"/>
                </a:solidFill>
              </a:rPr>
              <a:t>は、利用者の安否確認と生活支援をおこないます</a:t>
            </a:r>
            <a:r>
              <a:rPr lang="ja-JP" altLang="ja-JP" sz="3600" kern="100" dirty="0" smtClean="0">
                <a:solidFill>
                  <a:sysClr val="windowText" lastClr="000000"/>
                </a:solidFill>
              </a:rPr>
              <a:t>。</a:t>
            </a:r>
            <a:endParaRPr lang="ja-JP" altLang="ja-JP" sz="3600" kern="100" dirty="0">
              <a:solidFill>
                <a:sysClr val="windowText" lastClr="000000"/>
              </a:solidFill>
            </a:endParaRPr>
          </a:p>
          <a:p>
            <a:pPr lvl="0">
              <a:lnSpc>
                <a:spcPct val="200000"/>
              </a:lnSpc>
            </a:pPr>
            <a:r>
              <a:rPr lang="ja-JP" altLang="en-US" sz="3600" b="1" kern="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１</a:t>
            </a:r>
            <a:r>
              <a:rPr lang="en-US" altLang="ja-JP" sz="3600" b="1" kern="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.</a:t>
            </a:r>
            <a:r>
              <a:rPr lang="ja-JP" altLang="ja-JP" sz="3600" b="1" kern="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安全</a:t>
            </a:r>
            <a:r>
              <a:rPr lang="ja-JP" altLang="ja-JP" sz="3600" b="1" kern="1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に行動します。</a:t>
            </a:r>
          </a:p>
          <a:p>
            <a:pPr lvl="0">
              <a:lnSpc>
                <a:spcPct val="150000"/>
              </a:lnSpc>
            </a:pPr>
            <a:r>
              <a:rPr lang="ja-JP" altLang="en-US" sz="3600" b="1" kern="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２</a:t>
            </a:r>
            <a:r>
              <a:rPr lang="en-US" altLang="ja-JP" sz="3600" b="1" kern="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.</a:t>
            </a:r>
            <a:r>
              <a:rPr lang="ja-JP" altLang="ja-JP" sz="3600" b="1" kern="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担当</a:t>
            </a:r>
            <a:r>
              <a:rPr lang="ja-JP" altLang="ja-JP" sz="3600" b="1" kern="1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する利用者を優先します。</a:t>
            </a:r>
          </a:p>
          <a:p>
            <a:pPr lvl="0">
              <a:lnSpc>
                <a:spcPct val="150000"/>
              </a:lnSpc>
            </a:pPr>
            <a:r>
              <a:rPr lang="ja-JP" altLang="en-US" sz="3600" b="1" kern="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３</a:t>
            </a:r>
            <a:r>
              <a:rPr lang="en-US" altLang="ja-JP" sz="3600" b="1" kern="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.</a:t>
            </a:r>
            <a:r>
              <a:rPr lang="ja-JP" altLang="ja-JP" sz="3600" b="1" kern="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災害</a:t>
            </a:r>
            <a:r>
              <a:rPr lang="ja-JP" altLang="ja-JP" sz="3600" b="1" kern="1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の重大さを</a:t>
            </a:r>
            <a:r>
              <a:rPr lang="ja-JP" altLang="ja-JP" sz="3600" b="1" kern="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踏まえ</a:t>
            </a:r>
            <a:r>
              <a:rPr lang="ja-JP" altLang="en-US" sz="3600" b="1" kern="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，</a:t>
            </a:r>
            <a:r>
              <a:rPr lang="ja-JP" altLang="ja-JP" sz="3600" b="1" kern="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考えて</a:t>
            </a:r>
            <a:r>
              <a:rPr lang="ja-JP" altLang="ja-JP" sz="3600" b="1" kern="1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判断</a:t>
            </a:r>
            <a:r>
              <a:rPr lang="ja-JP" altLang="ja-JP" sz="3600" b="1" kern="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し</a:t>
            </a:r>
            <a:r>
              <a:rPr lang="en-US" altLang="ja-JP" sz="3600" b="1" kern="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ja-JP" altLang="en-US" sz="3600" b="1" kern="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　</a:t>
            </a:r>
            <a:r>
              <a:rPr lang="ja-JP" altLang="ja-JP" sz="3600" b="1" kern="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行動</a:t>
            </a:r>
            <a:r>
              <a:rPr lang="ja-JP" altLang="ja-JP" sz="3600" b="1" kern="1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します。</a:t>
            </a:r>
            <a:endParaRPr lang="ja-JP" alt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399294"/>
              </p:ext>
            </p:extLst>
          </p:nvPr>
        </p:nvGraphicFramePr>
        <p:xfrm>
          <a:off x="179512" y="0"/>
          <a:ext cx="896448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744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2595" y="2204864"/>
            <a:ext cx="9178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latin typeface="+mn-ea"/>
              </a:rPr>
              <a:t>　</a:t>
            </a:r>
            <a:endParaRPr lang="ja-JP" altLang="ja-JP" sz="3600" dirty="0">
              <a:latin typeface="+mn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28923" y="2198649"/>
            <a:ext cx="864096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『</a:t>
            </a:r>
            <a:r>
              <a:rPr lang="ja-JP" altLang="ja-JP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普段</a:t>
            </a:r>
            <a:r>
              <a:rPr lang="ja-JP" altLang="ja-JP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できていることは非常時</a:t>
            </a:r>
            <a:r>
              <a:rPr lang="ja-JP" altLang="ja-JP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でも</a:t>
            </a:r>
            <a:r>
              <a:rPr lang="en-US" altLang="ja-JP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ja-JP" altLang="ja-JP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できる</a:t>
            </a:r>
            <a:r>
              <a:rPr lang="en-US" altLang="ja-JP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』</a:t>
            </a:r>
          </a:p>
          <a:p>
            <a:endParaRPr lang="en-US" altLang="ja-JP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altLang="ja-JP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『</a:t>
            </a:r>
            <a:r>
              <a:rPr lang="ja-JP" altLang="ja-JP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普段</a:t>
            </a:r>
            <a:r>
              <a:rPr lang="ja-JP" altLang="ja-JP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できていないことは非常時にはもっと</a:t>
            </a:r>
            <a:r>
              <a:rPr lang="ja-JP" altLang="ja-JP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できない</a:t>
            </a:r>
            <a:r>
              <a:rPr lang="en-US" altLang="ja-JP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』</a:t>
            </a:r>
            <a:endParaRPr lang="ja-JP" alt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83568" y="529324"/>
            <a:ext cx="21387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実 感</a:t>
            </a:r>
            <a:endParaRPr lang="en-US" altLang="ja-JP" sz="6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6776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490"/>
            <a:ext cx="9144000" cy="201048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9144000" cy="201048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7511"/>
            <a:ext cx="9144000" cy="2010489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899592" y="4052173"/>
            <a:ext cx="49808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ja-JP" alt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南三陸町 ベイサイドアリーナ</a:t>
            </a:r>
            <a:endParaRPr lang="ja-JP" alt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274193" y="4847511"/>
            <a:ext cx="27799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東松島市 野蒜</a:t>
            </a:r>
            <a:endParaRPr lang="ja-JP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123728" y="258490"/>
            <a:ext cx="14205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女川</a:t>
            </a:r>
            <a:r>
              <a:rPr lang="ja-JP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町</a:t>
            </a:r>
            <a:endParaRPr lang="ja-JP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02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9144000" cy="292494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8498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3105621"/>
            <a:ext cx="9144000" cy="811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ja-JP" altLang="en-US" sz="3600" b="1" kern="1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福祉･介護･法律　総合相談と支援</a:t>
            </a:r>
            <a:endParaRPr lang="ja-JP" altLang="en-US" sz="3600" b="1" kern="10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5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910730"/>
              </p:ext>
            </p:extLst>
          </p:nvPr>
        </p:nvGraphicFramePr>
        <p:xfrm>
          <a:off x="0" y="-2"/>
          <a:ext cx="9144000" cy="69780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95736"/>
                <a:gridCol w="3240360"/>
                <a:gridCol w="2448272"/>
                <a:gridCol w="1259632"/>
              </a:tblGrid>
              <a:tr h="38767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</a:rPr>
                        <a:t>地　　域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</a:rPr>
                        <a:t>内　　容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</a:rPr>
                        <a:t>月　　日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</a:rPr>
                        <a:t>人　数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</a:tr>
              <a:tr h="38767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</a:rPr>
                        <a:t>東松島市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</a:rPr>
                        <a:t>総合相談</a:t>
                      </a:r>
                      <a:endParaRPr lang="ja-JP" sz="20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03</a:t>
                      </a:r>
                      <a:r>
                        <a:rPr lang="ja-JP" sz="2000" kern="100" dirty="0">
                          <a:effectLst/>
                        </a:rPr>
                        <a:t>月</a:t>
                      </a:r>
                      <a:r>
                        <a:rPr lang="en-US" sz="2000" kern="100" dirty="0">
                          <a:effectLst/>
                        </a:rPr>
                        <a:t>30</a:t>
                      </a:r>
                      <a:r>
                        <a:rPr lang="ja-JP" sz="2000" kern="100" dirty="0" smtClean="0">
                          <a:effectLst/>
                        </a:rPr>
                        <a:t>日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</a:t>
                      </a:r>
                      <a:r>
                        <a:rPr lang="ja-JP" sz="2000" kern="100" dirty="0">
                          <a:effectLst/>
                        </a:rPr>
                        <a:t>名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</a:tr>
              <a:tr h="38767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</a:rPr>
                        <a:t>石巻市（雄勝）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</a:rPr>
                        <a:t>ニーズ調査</a:t>
                      </a:r>
                      <a:endParaRPr lang="ja-JP" sz="20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04</a:t>
                      </a:r>
                      <a:r>
                        <a:rPr lang="ja-JP" sz="2000" kern="100" dirty="0" smtClean="0">
                          <a:effectLst/>
                        </a:rPr>
                        <a:t>月</a:t>
                      </a:r>
                      <a:r>
                        <a:rPr lang="en-US" altLang="ja-JP" sz="2000" kern="100" dirty="0" smtClean="0">
                          <a:effectLst/>
                        </a:rPr>
                        <a:t>0</a:t>
                      </a:r>
                      <a:r>
                        <a:rPr lang="en-US" sz="2000" kern="100" dirty="0" smtClean="0">
                          <a:effectLst/>
                        </a:rPr>
                        <a:t>3</a:t>
                      </a:r>
                      <a:r>
                        <a:rPr lang="ja-JP" sz="2000" kern="100" dirty="0" smtClean="0">
                          <a:effectLst/>
                        </a:rPr>
                        <a:t>日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4</a:t>
                      </a:r>
                      <a:r>
                        <a:rPr lang="ja-JP" sz="2000" kern="100" dirty="0">
                          <a:effectLst/>
                        </a:rPr>
                        <a:t>名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</a:tr>
              <a:tr h="38767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</a:rPr>
                        <a:t>亘理町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</a:rPr>
                        <a:t>総合</a:t>
                      </a:r>
                      <a:r>
                        <a:rPr lang="ja-JP" sz="2000" b="1" kern="100" dirty="0" smtClean="0">
                          <a:effectLst/>
                        </a:rPr>
                        <a:t>相談（</a:t>
                      </a:r>
                      <a:r>
                        <a:rPr lang="ja-JP" sz="2000" b="1" kern="100" dirty="0">
                          <a:effectLst/>
                        </a:rPr>
                        <a:t>福祉避難所）</a:t>
                      </a:r>
                      <a:endParaRPr lang="ja-JP" sz="20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04</a:t>
                      </a:r>
                      <a:r>
                        <a:rPr lang="ja-JP" sz="2000" kern="100" dirty="0" smtClean="0">
                          <a:effectLst/>
                        </a:rPr>
                        <a:t>月</a:t>
                      </a:r>
                      <a:r>
                        <a:rPr lang="en-US" altLang="ja-JP" sz="2000" kern="100" dirty="0" smtClean="0">
                          <a:effectLst/>
                        </a:rPr>
                        <a:t>0</a:t>
                      </a:r>
                      <a:r>
                        <a:rPr lang="en-US" sz="2000" kern="100" dirty="0" smtClean="0">
                          <a:effectLst/>
                        </a:rPr>
                        <a:t>5</a:t>
                      </a:r>
                      <a:r>
                        <a:rPr lang="ja-JP" sz="2000" kern="100" dirty="0" smtClean="0">
                          <a:effectLst/>
                        </a:rPr>
                        <a:t>日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</a:t>
                      </a:r>
                      <a:r>
                        <a:rPr lang="ja-JP" sz="2000" kern="100" dirty="0">
                          <a:effectLst/>
                        </a:rPr>
                        <a:t>名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</a:tr>
              <a:tr h="38767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</a:rPr>
                        <a:t>気仙沼市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</a:rPr>
                        <a:t>避難所</a:t>
                      </a:r>
                      <a:r>
                        <a:rPr lang="ja-JP" sz="2000" b="1" kern="100" dirty="0" smtClean="0">
                          <a:effectLst/>
                        </a:rPr>
                        <a:t>運営</a:t>
                      </a:r>
                      <a:r>
                        <a:rPr lang="ja-JP" altLang="en-US" sz="2000" b="1" kern="100" dirty="0" smtClean="0">
                          <a:effectLst/>
                        </a:rPr>
                        <a:t>・</a:t>
                      </a:r>
                      <a:r>
                        <a:rPr lang="ja-JP" sz="2000" b="1" kern="100" dirty="0" smtClean="0">
                          <a:effectLst/>
                        </a:rPr>
                        <a:t>課題</a:t>
                      </a:r>
                      <a:r>
                        <a:rPr lang="ja-JP" sz="2000" b="1" kern="100" dirty="0">
                          <a:effectLst/>
                        </a:rPr>
                        <a:t>分析</a:t>
                      </a:r>
                      <a:endParaRPr lang="ja-JP" sz="20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04</a:t>
                      </a:r>
                      <a:r>
                        <a:rPr lang="ja-JP" sz="2000" kern="100" dirty="0" smtClean="0">
                          <a:effectLst/>
                        </a:rPr>
                        <a:t>月</a:t>
                      </a:r>
                      <a:r>
                        <a:rPr lang="en-US" altLang="ja-JP" sz="2000" kern="100" dirty="0" smtClean="0">
                          <a:effectLst/>
                        </a:rPr>
                        <a:t>0</a:t>
                      </a:r>
                      <a:r>
                        <a:rPr lang="en-US" sz="2000" kern="100" dirty="0" smtClean="0">
                          <a:effectLst/>
                        </a:rPr>
                        <a:t>9</a:t>
                      </a:r>
                      <a:r>
                        <a:rPr lang="ja-JP" sz="2000" kern="100" dirty="0" smtClean="0">
                          <a:effectLst/>
                        </a:rPr>
                        <a:t>日～</a:t>
                      </a:r>
                      <a:r>
                        <a:rPr lang="en-US" altLang="ja-JP" sz="2000" kern="100" dirty="0" smtClean="0">
                          <a:effectLst/>
                        </a:rPr>
                        <a:t>0</a:t>
                      </a:r>
                      <a:r>
                        <a:rPr lang="en-US" sz="2000" kern="100" dirty="0" smtClean="0">
                          <a:effectLst/>
                        </a:rPr>
                        <a:t>7</a:t>
                      </a:r>
                      <a:r>
                        <a:rPr lang="ja-JP" sz="2000" kern="100" dirty="0">
                          <a:effectLst/>
                        </a:rPr>
                        <a:t>月</a:t>
                      </a:r>
                      <a:r>
                        <a:rPr lang="en-US" sz="2000" kern="100" dirty="0">
                          <a:effectLst/>
                        </a:rPr>
                        <a:t>23</a:t>
                      </a:r>
                      <a:r>
                        <a:rPr lang="ja-JP" sz="2000" kern="100" dirty="0" smtClean="0">
                          <a:effectLst/>
                        </a:rPr>
                        <a:t>日</a:t>
                      </a: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66</a:t>
                      </a:r>
                      <a:r>
                        <a:rPr lang="ja-JP" sz="2000" kern="100" dirty="0">
                          <a:effectLst/>
                        </a:rPr>
                        <a:t>名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</a:tr>
              <a:tr h="38767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 dirty="0" smtClean="0">
                          <a:effectLst/>
                        </a:rPr>
                        <a:t>石巻市（</a:t>
                      </a:r>
                      <a:r>
                        <a:rPr lang="ja-JP" sz="2000" kern="100" dirty="0">
                          <a:effectLst/>
                        </a:rPr>
                        <a:t>雄勝）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</a:rPr>
                        <a:t>ニーズ調査</a:t>
                      </a:r>
                      <a:endParaRPr lang="ja-JP" sz="20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05</a:t>
                      </a:r>
                      <a:r>
                        <a:rPr lang="ja-JP" sz="2000" kern="100" dirty="0" smtClean="0">
                          <a:effectLst/>
                        </a:rPr>
                        <a:t>月</a:t>
                      </a:r>
                      <a:r>
                        <a:rPr lang="en-US" altLang="ja-JP" sz="2000" kern="100" dirty="0" smtClean="0">
                          <a:effectLst/>
                        </a:rPr>
                        <a:t>0</a:t>
                      </a:r>
                      <a:r>
                        <a:rPr lang="en-US" sz="2000" kern="100" dirty="0" smtClean="0">
                          <a:effectLst/>
                        </a:rPr>
                        <a:t>2</a:t>
                      </a:r>
                      <a:r>
                        <a:rPr lang="ja-JP" sz="2000" kern="100" dirty="0" smtClean="0">
                          <a:effectLst/>
                        </a:rPr>
                        <a:t>日～</a:t>
                      </a:r>
                      <a:r>
                        <a:rPr lang="en-US" altLang="ja-JP" sz="2000" kern="100" dirty="0" smtClean="0">
                          <a:effectLst/>
                        </a:rPr>
                        <a:t>0</a:t>
                      </a:r>
                      <a:r>
                        <a:rPr lang="en-US" sz="2000" kern="100" dirty="0" smtClean="0">
                          <a:effectLst/>
                        </a:rPr>
                        <a:t>9</a:t>
                      </a:r>
                      <a:r>
                        <a:rPr lang="ja-JP" sz="2000" kern="100" dirty="0">
                          <a:effectLst/>
                        </a:rPr>
                        <a:t>月</a:t>
                      </a:r>
                      <a:r>
                        <a:rPr lang="en-US" sz="2000" kern="100" dirty="0">
                          <a:effectLst/>
                        </a:rPr>
                        <a:t>30</a:t>
                      </a:r>
                      <a:r>
                        <a:rPr lang="ja-JP" sz="2000" kern="100" dirty="0" smtClean="0">
                          <a:effectLst/>
                        </a:rPr>
                        <a:t>日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204</a:t>
                      </a:r>
                      <a:r>
                        <a:rPr lang="ja-JP" sz="2000" kern="100" dirty="0">
                          <a:effectLst/>
                        </a:rPr>
                        <a:t>名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</a:tr>
              <a:tr h="38767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</a:rPr>
                        <a:t>東松島市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</a:rPr>
                        <a:t>健康調査</a:t>
                      </a:r>
                      <a:endParaRPr lang="ja-JP" sz="20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05</a:t>
                      </a:r>
                      <a:r>
                        <a:rPr lang="ja-JP" sz="2000" kern="100" dirty="0" smtClean="0">
                          <a:effectLst/>
                        </a:rPr>
                        <a:t>月</a:t>
                      </a:r>
                      <a:r>
                        <a:rPr lang="en-US" altLang="ja-JP" sz="2000" kern="100" dirty="0" smtClean="0">
                          <a:effectLst/>
                        </a:rPr>
                        <a:t>0</a:t>
                      </a:r>
                      <a:r>
                        <a:rPr lang="en-US" sz="2000" kern="100" dirty="0" smtClean="0">
                          <a:effectLst/>
                        </a:rPr>
                        <a:t>5</a:t>
                      </a:r>
                      <a:r>
                        <a:rPr lang="ja-JP" sz="2000" kern="100" dirty="0" smtClean="0">
                          <a:effectLst/>
                        </a:rPr>
                        <a:t>日～</a:t>
                      </a:r>
                      <a:r>
                        <a:rPr lang="en-US" altLang="ja-JP" sz="2000" kern="100" dirty="0" smtClean="0">
                          <a:effectLst/>
                        </a:rPr>
                        <a:t>0</a:t>
                      </a:r>
                      <a:r>
                        <a:rPr lang="en-US" sz="2000" kern="100" dirty="0" smtClean="0">
                          <a:effectLst/>
                        </a:rPr>
                        <a:t>5</a:t>
                      </a:r>
                      <a:r>
                        <a:rPr lang="ja-JP" sz="2000" kern="100" dirty="0">
                          <a:effectLst/>
                        </a:rPr>
                        <a:t>月</a:t>
                      </a:r>
                      <a:r>
                        <a:rPr lang="en-US" sz="2000" kern="100" dirty="0">
                          <a:effectLst/>
                        </a:rPr>
                        <a:t>31</a:t>
                      </a:r>
                      <a:r>
                        <a:rPr lang="ja-JP" sz="2000" kern="100" dirty="0" smtClean="0">
                          <a:effectLst/>
                        </a:rPr>
                        <a:t>日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57</a:t>
                      </a:r>
                      <a:r>
                        <a:rPr lang="ja-JP" sz="2000" kern="100" dirty="0">
                          <a:effectLst/>
                        </a:rPr>
                        <a:t>名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</a:tr>
              <a:tr h="38767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</a:rPr>
                        <a:t>岩沼市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</a:rPr>
                        <a:t>健康調査</a:t>
                      </a:r>
                      <a:endParaRPr lang="ja-JP" sz="20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05</a:t>
                      </a:r>
                      <a:r>
                        <a:rPr lang="ja-JP" sz="2000" kern="100" dirty="0">
                          <a:effectLst/>
                        </a:rPr>
                        <a:t>月</a:t>
                      </a:r>
                      <a:r>
                        <a:rPr lang="en-US" sz="2000" kern="100" dirty="0">
                          <a:effectLst/>
                        </a:rPr>
                        <a:t>16</a:t>
                      </a:r>
                      <a:r>
                        <a:rPr lang="ja-JP" sz="2000" kern="100" dirty="0" smtClean="0">
                          <a:effectLst/>
                        </a:rPr>
                        <a:t>日～</a:t>
                      </a:r>
                      <a:r>
                        <a:rPr lang="en-US" altLang="ja-JP" sz="2000" kern="100" dirty="0" smtClean="0">
                          <a:effectLst/>
                        </a:rPr>
                        <a:t>0</a:t>
                      </a:r>
                      <a:r>
                        <a:rPr lang="en-US" sz="2000" kern="100" dirty="0" smtClean="0">
                          <a:effectLst/>
                        </a:rPr>
                        <a:t>7</a:t>
                      </a:r>
                      <a:r>
                        <a:rPr lang="ja-JP" sz="2000" kern="100" dirty="0">
                          <a:effectLst/>
                        </a:rPr>
                        <a:t>月</a:t>
                      </a:r>
                      <a:r>
                        <a:rPr lang="en-US" sz="2000" kern="100" dirty="0">
                          <a:effectLst/>
                        </a:rPr>
                        <a:t>19</a:t>
                      </a:r>
                      <a:r>
                        <a:rPr lang="ja-JP" sz="2000" kern="100" dirty="0" smtClean="0">
                          <a:effectLst/>
                        </a:rPr>
                        <a:t>日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63</a:t>
                      </a:r>
                      <a:r>
                        <a:rPr lang="ja-JP" sz="2000" kern="100" dirty="0">
                          <a:effectLst/>
                        </a:rPr>
                        <a:t>名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</a:tr>
              <a:tr h="38767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</a:rPr>
                        <a:t>石巻市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</a:rPr>
                        <a:t>外出支援</a:t>
                      </a:r>
                      <a:endParaRPr lang="ja-JP" sz="20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05</a:t>
                      </a:r>
                      <a:r>
                        <a:rPr lang="ja-JP" sz="2000" kern="100" dirty="0">
                          <a:effectLst/>
                        </a:rPr>
                        <a:t>月</a:t>
                      </a:r>
                      <a:r>
                        <a:rPr lang="en-US" sz="2000" kern="100" dirty="0">
                          <a:effectLst/>
                        </a:rPr>
                        <a:t>19</a:t>
                      </a:r>
                      <a:r>
                        <a:rPr lang="ja-JP" sz="2000" kern="100" dirty="0" smtClean="0">
                          <a:effectLst/>
                        </a:rPr>
                        <a:t>日～</a:t>
                      </a:r>
                      <a:r>
                        <a:rPr lang="en-US" sz="2000" kern="100" dirty="0">
                          <a:effectLst/>
                        </a:rPr>
                        <a:t>10</a:t>
                      </a:r>
                      <a:r>
                        <a:rPr lang="ja-JP" sz="2000" kern="100" dirty="0">
                          <a:effectLst/>
                        </a:rPr>
                        <a:t>月</a:t>
                      </a:r>
                      <a:r>
                        <a:rPr lang="en-US" sz="2000" kern="100" dirty="0">
                          <a:effectLst/>
                        </a:rPr>
                        <a:t>18</a:t>
                      </a:r>
                      <a:r>
                        <a:rPr lang="ja-JP" sz="2000" kern="100" dirty="0" smtClean="0">
                          <a:effectLst/>
                        </a:rPr>
                        <a:t>日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38</a:t>
                      </a:r>
                      <a:r>
                        <a:rPr lang="ja-JP" sz="2000" kern="100" dirty="0">
                          <a:effectLst/>
                        </a:rPr>
                        <a:t>名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</a:tr>
              <a:tr h="38767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</a:rPr>
                        <a:t>女川町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</a:rPr>
                        <a:t>地域包括支援センター</a:t>
                      </a:r>
                      <a:r>
                        <a:rPr lang="ja-JP" sz="2000" b="1" kern="100" dirty="0" smtClean="0">
                          <a:effectLst/>
                        </a:rPr>
                        <a:t>支援</a:t>
                      </a:r>
                      <a:endParaRPr lang="ja-JP" sz="20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06</a:t>
                      </a:r>
                      <a:r>
                        <a:rPr lang="ja-JP" sz="2000" kern="100" dirty="0" smtClean="0">
                          <a:effectLst/>
                        </a:rPr>
                        <a:t>月</a:t>
                      </a:r>
                      <a:r>
                        <a:rPr lang="en-US" altLang="ja-JP" sz="2000" kern="100" dirty="0" smtClean="0">
                          <a:effectLst/>
                        </a:rPr>
                        <a:t>0</a:t>
                      </a:r>
                      <a:r>
                        <a:rPr lang="en-US" sz="2000" kern="100" dirty="0" smtClean="0">
                          <a:effectLst/>
                        </a:rPr>
                        <a:t>1</a:t>
                      </a:r>
                      <a:r>
                        <a:rPr lang="ja-JP" sz="2000" kern="100" dirty="0" smtClean="0">
                          <a:effectLst/>
                        </a:rPr>
                        <a:t>日～</a:t>
                      </a:r>
                      <a:r>
                        <a:rPr lang="en-US" altLang="ja-JP" sz="2000" kern="100" dirty="0" smtClean="0">
                          <a:effectLst/>
                        </a:rPr>
                        <a:t>0</a:t>
                      </a:r>
                      <a:r>
                        <a:rPr lang="en-US" sz="2000" kern="100" dirty="0" smtClean="0">
                          <a:effectLst/>
                        </a:rPr>
                        <a:t>6</a:t>
                      </a:r>
                      <a:r>
                        <a:rPr lang="ja-JP" sz="2000" kern="100" dirty="0">
                          <a:effectLst/>
                        </a:rPr>
                        <a:t>月</a:t>
                      </a:r>
                      <a:r>
                        <a:rPr lang="en-US" sz="2000" kern="100" dirty="0">
                          <a:effectLst/>
                        </a:rPr>
                        <a:t>17</a:t>
                      </a:r>
                      <a:r>
                        <a:rPr lang="ja-JP" sz="2000" kern="100" dirty="0" smtClean="0">
                          <a:effectLst/>
                        </a:rPr>
                        <a:t>日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32</a:t>
                      </a:r>
                      <a:r>
                        <a:rPr lang="ja-JP" sz="2000" kern="100" dirty="0">
                          <a:effectLst/>
                        </a:rPr>
                        <a:t>名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</a:tr>
              <a:tr h="38767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 dirty="0" smtClean="0">
                          <a:effectLst/>
                        </a:rPr>
                        <a:t>石巻市（</a:t>
                      </a:r>
                      <a:r>
                        <a:rPr lang="ja-JP" sz="2000" kern="100" dirty="0">
                          <a:effectLst/>
                        </a:rPr>
                        <a:t>桃生）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</a:rPr>
                        <a:t>総合</a:t>
                      </a:r>
                      <a:r>
                        <a:rPr lang="ja-JP" sz="2000" b="1" kern="100" dirty="0" smtClean="0">
                          <a:effectLst/>
                        </a:rPr>
                        <a:t>相談（準福祉避難所）</a:t>
                      </a:r>
                      <a:endParaRPr lang="ja-JP" sz="20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06</a:t>
                      </a:r>
                      <a:r>
                        <a:rPr lang="ja-JP" sz="2000" kern="100" dirty="0" smtClean="0">
                          <a:effectLst/>
                        </a:rPr>
                        <a:t>月</a:t>
                      </a:r>
                      <a:r>
                        <a:rPr lang="en-US" altLang="ja-JP" sz="2000" kern="100" dirty="0" smtClean="0">
                          <a:effectLst/>
                        </a:rPr>
                        <a:t>0</a:t>
                      </a:r>
                      <a:r>
                        <a:rPr lang="en-US" sz="2000" kern="100" dirty="0" smtClean="0">
                          <a:effectLst/>
                        </a:rPr>
                        <a:t>2</a:t>
                      </a:r>
                      <a:r>
                        <a:rPr lang="ja-JP" sz="2000" kern="100" dirty="0" smtClean="0">
                          <a:effectLst/>
                        </a:rPr>
                        <a:t>日～</a:t>
                      </a:r>
                      <a:r>
                        <a:rPr lang="en-US" altLang="ja-JP" sz="2000" kern="100" dirty="0" smtClean="0">
                          <a:effectLst/>
                        </a:rPr>
                        <a:t>0</a:t>
                      </a:r>
                      <a:r>
                        <a:rPr lang="en-US" sz="2000" kern="100" dirty="0" smtClean="0">
                          <a:effectLst/>
                        </a:rPr>
                        <a:t>6</a:t>
                      </a:r>
                      <a:r>
                        <a:rPr lang="ja-JP" sz="2000" kern="100" dirty="0">
                          <a:effectLst/>
                        </a:rPr>
                        <a:t>月</a:t>
                      </a:r>
                      <a:r>
                        <a:rPr lang="en-US" sz="2000" kern="100" dirty="0">
                          <a:effectLst/>
                        </a:rPr>
                        <a:t>16</a:t>
                      </a:r>
                      <a:r>
                        <a:rPr lang="ja-JP" sz="2000" kern="100" dirty="0" smtClean="0">
                          <a:effectLst/>
                        </a:rPr>
                        <a:t>日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32</a:t>
                      </a:r>
                      <a:r>
                        <a:rPr lang="ja-JP" sz="2000" kern="100" dirty="0">
                          <a:effectLst/>
                        </a:rPr>
                        <a:t>名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</a:tr>
              <a:tr h="38767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</a:rPr>
                        <a:t>亘理町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</a:rPr>
                        <a:t>総合</a:t>
                      </a:r>
                      <a:r>
                        <a:rPr lang="ja-JP" sz="2000" b="1" kern="100" dirty="0" smtClean="0">
                          <a:effectLst/>
                        </a:rPr>
                        <a:t>相談（</a:t>
                      </a:r>
                      <a:r>
                        <a:rPr lang="ja-JP" sz="2000" b="1" kern="100" dirty="0">
                          <a:effectLst/>
                        </a:rPr>
                        <a:t>仮設住宅）</a:t>
                      </a:r>
                      <a:endParaRPr lang="ja-JP" sz="20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06</a:t>
                      </a:r>
                      <a:r>
                        <a:rPr lang="ja-JP" sz="2000" kern="100" dirty="0">
                          <a:effectLst/>
                        </a:rPr>
                        <a:t>月</a:t>
                      </a:r>
                      <a:r>
                        <a:rPr lang="en-US" sz="2000" kern="100" dirty="0">
                          <a:effectLst/>
                        </a:rPr>
                        <a:t>25</a:t>
                      </a:r>
                      <a:r>
                        <a:rPr lang="ja-JP" sz="2000" kern="100" dirty="0" smtClean="0">
                          <a:effectLst/>
                        </a:rPr>
                        <a:t>日～</a:t>
                      </a:r>
                      <a:r>
                        <a:rPr lang="en-US" altLang="ja-JP" sz="2000" kern="100" dirty="0" smtClean="0">
                          <a:effectLst/>
                        </a:rPr>
                        <a:t>0</a:t>
                      </a:r>
                      <a:r>
                        <a:rPr lang="en-US" sz="2000" kern="100" dirty="0" smtClean="0">
                          <a:effectLst/>
                        </a:rPr>
                        <a:t>7</a:t>
                      </a:r>
                      <a:r>
                        <a:rPr lang="ja-JP" sz="2000" kern="100" dirty="0">
                          <a:effectLst/>
                        </a:rPr>
                        <a:t>月</a:t>
                      </a:r>
                      <a:r>
                        <a:rPr lang="en-US" sz="2000" kern="100" dirty="0">
                          <a:effectLst/>
                        </a:rPr>
                        <a:t>24</a:t>
                      </a:r>
                      <a:r>
                        <a:rPr lang="ja-JP" sz="2000" kern="100" dirty="0" smtClean="0">
                          <a:effectLst/>
                        </a:rPr>
                        <a:t>日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43</a:t>
                      </a:r>
                      <a:r>
                        <a:rPr lang="ja-JP" sz="2000" kern="100" dirty="0">
                          <a:effectLst/>
                        </a:rPr>
                        <a:t>名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</a:tr>
              <a:tr h="38767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</a:rPr>
                        <a:t>女川町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</a:rPr>
                        <a:t>地域包括支援センター</a:t>
                      </a:r>
                      <a:r>
                        <a:rPr lang="ja-JP" sz="2000" b="1" kern="100" dirty="0" smtClean="0">
                          <a:effectLst/>
                        </a:rPr>
                        <a:t>支援</a:t>
                      </a:r>
                      <a:endParaRPr lang="ja-JP" sz="20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09</a:t>
                      </a:r>
                      <a:r>
                        <a:rPr lang="ja-JP" sz="2000" kern="100" dirty="0" smtClean="0">
                          <a:effectLst/>
                        </a:rPr>
                        <a:t>月</a:t>
                      </a:r>
                      <a:r>
                        <a:rPr lang="en-US" altLang="ja-JP" sz="2000" kern="100" dirty="0" smtClean="0">
                          <a:effectLst/>
                        </a:rPr>
                        <a:t>0</a:t>
                      </a:r>
                      <a:r>
                        <a:rPr lang="en-US" sz="2000" kern="100" dirty="0" smtClean="0">
                          <a:effectLst/>
                        </a:rPr>
                        <a:t>2</a:t>
                      </a:r>
                      <a:r>
                        <a:rPr lang="ja-JP" sz="2000" kern="100" dirty="0" smtClean="0">
                          <a:effectLst/>
                        </a:rPr>
                        <a:t>日～</a:t>
                      </a:r>
                      <a:r>
                        <a:rPr lang="en-US" altLang="ja-JP" sz="2000" kern="100" dirty="0" smtClean="0">
                          <a:effectLst/>
                        </a:rPr>
                        <a:t>0</a:t>
                      </a:r>
                      <a:r>
                        <a:rPr lang="en-US" sz="2000" kern="100" dirty="0" smtClean="0">
                          <a:effectLst/>
                        </a:rPr>
                        <a:t>9</a:t>
                      </a:r>
                      <a:r>
                        <a:rPr lang="ja-JP" sz="2000" kern="100" dirty="0">
                          <a:effectLst/>
                        </a:rPr>
                        <a:t>月</a:t>
                      </a:r>
                      <a:r>
                        <a:rPr lang="en-US" sz="2000" kern="100" dirty="0">
                          <a:effectLst/>
                        </a:rPr>
                        <a:t>20</a:t>
                      </a:r>
                      <a:r>
                        <a:rPr lang="ja-JP" sz="2000" kern="100" dirty="0" smtClean="0">
                          <a:effectLst/>
                        </a:rPr>
                        <a:t>日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12</a:t>
                      </a:r>
                      <a:r>
                        <a:rPr lang="ja-JP" sz="2000" kern="100" dirty="0">
                          <a:effectLst/>
                        </a:rPr>
                        <a:t>名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</a:tr>
              <a:tr h="38767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 dirty="0" smtClean="0">
                          <a:effectLst/>
                        </a:rPr>
                        <a:t>石巻市</a:t>
                      </a:r>
                      <a:r>
                        <a:rPr lang="en-US" altLang="ja-JP" sz="2000" kern="100" dirty="0" smtClean="0">
                          <a:effectLst/>
                        </a:rPr>
                        <a:t>(</a:t>
                      </a:r>
                      <a:r>
                        <a:rPr lang="ja-JP" sz="2000" kern="100" dirty="0" smtClean="0">
                          <a:effectLst/>
                        </a:rPr>
                        <a:t>稲井</a:t>
                      </a:r>
                      <a:r>
                        <a:rPr lang="ja-JP" altLang="en-US" sz="2000" kern="100" dirty="0" smtClean="0">
                          <a:effectLst/>
                        </a:rPr>
                        <a:t>･</a:t>
                      </a:r>
                      <a:r>
                        <a:rPr lang="ja-JP" sz="2000" kern="100" dirty="0" smtClean="0">
                          <a:effectLst/>
                        </a:rPr>
                        <a:t>渡波</a:t>
                      </a:r>
                      <a:r>
                        <a:rPr lang="en-US" altLang="ja-JP" sz="2000" kern="100" dirty="0" smtClean="0">
                          <a:effectLst/>
                        </a:rPr>
                        <a:t>)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</a:rPr>
                        <a:t>総合</a:t>
                      </a:r>
                      <a:r>
                        <a:rPr lang="ja-JP" sz="2000" b="1" kern="100" dirty="0" smtClean="0">
                          <a:effectLst/>
                        </a:rPr>
                        <a:t>相談（</a:t>
                      </a:r>
                      <a:r>
                        <a:rPr lang="ja-JP" sz="2000" b="1" kern="100" dirty="0">
                          <a:effectLst/>
                        </a:rPr>
                        <a:t>仮設住宅）</a:t>
                      </a:r>
                      <a:endParaRPr lang="ja-JP" sz="20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08</a:t>
                      </a:r>
                      <a:r>
                        <a:rPr lang="ja-JP" sz="2000" kern="100" dirty="0">
                          <a:effectLst/>
                        </a:rPr>
                        <a:t>月</a:t>
                      </a:r>
                      <a:r>
                        <a:rPr lang="en-US" sz="2000" kern="100" dirty="0">
                          <a:effectLst/>
                        </a:rPr>
                        <a:t>20</a:t>
                      </a:r>
                      <a:r>
                        <a:rPr lang="ja-JP" sz="2000" kern="100" dirty="0" smtClean="0">
                          <a:effectLst/>
                        </a:rPr>
                        <a:t>日～</a:t>
                      </a:r>
                      <a:r>
                        <a:rPr lang="en-US" sz="2000" kern="100" dirty="0">
                          <a:effectLst/>
                        </a:rPr>
                        <a:t>11</a:t>
                      </a:r>
                      <a:r>
                        <a:rPr lang="ja-JP" sz="2000" kern="100" dirty="0">
                          <a:effectLst/>
                        </a:rPr>
                        <a:t>月</a:t>
                      </a:r>
                      <a:r>
                        <a:rPr lang="en-US" sz="2000" kern="100" dirty="0">
                          <a:effectLst/>
                        </a:rPr>
                        <a:t>12</a:t>
                      </a:r>
                      <a:r>
                        <a:rPr lang="ja-JP" sz="2000" kern="100" dirty="0" smtClean="0">
                          <a:effectLst/>
                        </a:rPr>
                        <a:t>日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135</a:t>
                      </a:r>
                      <a:r>
                        <a:rPr lang="ja-JP" sz="2000" kern="100" dirty="0">
                          <a:effectLst/>
                        </a:rPr>
                        <a:t>名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</a:tr>
              <a:tr h="38767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</a:rPr>
                        <a:t>女川町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</a:rPr>
                        <a:t>総合</a:t>
                      </a:r>
                      <a:r>
                        <a:rPr lang="ja-JP" sz="2000" b="1" kern="100" dirty="0" smtClean="0">
                          <a:effectLst/>
                        </a:rPr>
                        <a:t>相談（</a:t>
                      </a:r>
                      <a:r>
                        <a:rPr lang="ja-JP" sz="2000" b="1" kern="100" dirty="0">
                          <a:effectLst/>
                        </a:rPr>
                        <a:t>仮設住宅）</a:t>
                      </a:r>
                      <a:endParaRPr lang="ja-JP" sz="20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09</a:t>
                      </a:r>
                      <a:r>
                        <a:rPr lang="ja-JP" sz="2000" kern="100" dirty="0">
                          <a:effectLst/>
                        </a:rPr>
                        <a:t>月</a:t>
                      </a:r>
                      <a:r>
                        <a:rPr lang="en-US" sz="2000" kern="100" dirty="0">
                          <a:effectLst/>
                        </a:rPr>
                        <a:t>17</a:t>
                      </a:r>
                      <a:r>
                        <a:rPr lang="ja-JP" sz="2000" kern="100" dirty="0" smtClean="0">
                          <a:effectLst/>
                        </a:rPr>
                        <a:t>日～</a:t>
                      </a:r>
                      <a:r>
                        <a:rPr lang="en-US" sz="2000" kern="100" dirty="0">
                          <a:effectLst/>
                        </a:rPr>
                        <a:t>10</a:t>
                      </a:r>
                      <a:r>
                        <a:rPr lang="ja-JP" sz="2000" kern="100" dirty="0">
                          <a:effectLst/>
                        </a:rPr>
                        <a:t>月</a:t>
                      </a:r>
                      <a:r>
                        <a:rPr lang="en-US" sz="2000" kern="100" dirty="0">
                          <a:effectLst/>
                        </a:rPr>
                        <a:t>29</a:t>
                      </a:r>
                      <a:r>
                        <a:rPr lang="ja-JP" sz="2000" kern="100" dirty="0" smtClean="0">
                          <a:effectLst/>
                        </a:rPr>
                        <a:t>日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113</a:t>
                      </a:r>
                      <a:r>
                        <a:rPr lang="ja-JP" sz="2000" kern="100" dirty="0">
                          <a:effectLst/>
                        </a:rPr>
                        <a:t>名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</a:tr>
              <a:tr h="38767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</a:rPr>
                        <a:t>南三陸町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</a:rPr>
                        <a:t>健康調査</a:t>
                      </a:r>
                      <a:endParaRPr lang="ja-JP" sz="20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10</a:t>
                      </a:r>
                      <a:r>
                        <a:rPr lang="ja-JP" sz="2000" kern="100" dirty="0" smtClean="0">
                          <a:effectLst/>
                        </a:rPr>
                        <a:t>月</a:t>
                      </a:r>
                      <a:r>
                        <a:rPr lang="en-US" altLang="ja-JP" sz="2000" kern="100" dirty="0" smtClean="0">
                          <a:effectLst/>
                        </a:rPr>
                        <a:t>0</a:t>
                      </a:r>
                      <a:r>
                        <a:rPr lang="en-US" sz="2000" kern="100" dirty="0" smtClean="0">
                          <a:effectLst/>
                        </a:rPr>
                        <a:t>1</a:t>
                      </a:r>
                      <a:r>
                        <a:rPr lang="ja-JP" sz="2000" kern="100" dirty="0" smtClean="0">
                          <a:effectLst/>
                        </a:rPr>
                        <a:t>日～</a:t>
                      </a:r>
                      <a:r>
                        <a:rPr lang="en-US" sz="2000" kern="100" dirty="0">
                          <a:effectLst/>
                        </a:rPr>
                        <a:t>10</a:t>
                      </a:r>
                      <a:r>
                        <a:rPr lang="ja-JP" sz="2000" kern="100" dirty="0" smtClean="0">
                          <a:effectLst/>
                        </a:rPr>
                        <a:t>月</a:t>
                      </a:r>
                      <a:r>
                        <a:rPr lang="en-US" altLang="ja-JP" sz="2000" kern="100" dirty="0" smtClean="0">
                          <a:effectLst/>
                        </a:rPr>
                        <a:t>0</a:t>
                      </a:r>
                      <a:r>
                        <a:rPr lang="en-US" sz="2000" kern="100" dirty="0" smtClean="0">
                          <a:effectLst/>
                        </a:rPr>
                        <a:t>2</a:t>
                      </a:r>
                      <a:r>
                        <a:rPr lang="ja-JP" sz="2000" kern="100" dirty="0" smtClean="0">
                          <a:effectLst/>
                        </a:rPr>
                        <a:t>日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24</a:t>
                      </a:r>
                      <a:r>
                        <a:rPr lang="ja-JP" sz="2000" kern="100" dirty="0">
                          <a:effectLst/>
                        </a:rPr>
                        <a:t>名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</a:tr>
              <a:tr h="38767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</a:rPr>
                        <a:t>東松島市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</a:rPr>
                        <a:t>総合相談支援</a:t>
                      </a:r>
                      <a:endParaRPr lang="ja-JP" sz="20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01</a:t>
                      </a:r>
                      <a:r>
                        <a:rPr lang="ja-JP" sz="2000" kern="100" dirty="0">
                          <a:effectLst/>
                        </a:rPr>
                        <a:t>月</a:t>
                      </a:r>
                      <a:r>
                        <a:rPr lang="en-US" sz="2000" kern="100" dirty="0">
                          <a:effectLst/>
                        </a:rPr>
                        <a:t>18</a:t>
                      </a:r>
                      <a:r>
                        <a:rPr lang="ja-JP" sz="2000" kern="100" dirty="0" smtClean="0">
                          <a:effectLst/>
                        </a:rPr>
                        <a:t>日～</a:t>
                      </a:r>
                      <a:r>
                        <a:rPr lang="en-US" altLang="ja-JP" sz="2000" kern="100" dirty="0" smtClean="0">
                          <a:effectLst/>
                        </a:rPr>
                        <a:t>0</a:t>
                      </a:r>
                      <a:r>
                        <a:rPr lang="en-US" sz="2000" kern="100" dirty="0" smtClean="0">
                          <a:effectLst/>
                        </a:rPr>
                        <a:t>3</a:t>
                      </a:r>
                      <a:r>
                        <a:rPr lang="ja-JP" sz="2000" kern="100" dirty="0" smtClean="0">
                          <a:effectLst/>
                        </a:rPr>
                        <a:t>月</a:t>
                      </a:r>
                      <a:r>
                        <a:rPr lang="en-US" altLang="ja-JP" sz="2000" kern="100" dirty="0" smtClean="0">
                          <a:effectLst/>
                        </a:rPr>
                        <a:t>0</a:t>
                      </a:r>
                      <a:r>
                        <a:rPr lang="en-US" sz="2000" kern="100" dirty="0" smtClean="0">
                          <a:effectLst/>
                        </a:rPr>
                        <a:t>7</a:t>
                      </a:r>
                      <a:r>
                        <a:rPr lang="ja-JP" sz="2000" kern="100" dirty="0" smtClean="0">
                          <a:effectLst/>
                        </a:rPr>
                        <a:t>日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234</a:t>
                      </a:r>
                      <a:r>
                        <a:rPr lang="ja-JP" sz="2000" kern="100" dirty="0">
                          <a:effectLst/>
                        </a:rPr>
                        <a:t>名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</a:tr>
              <a:tr h="38767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 </a:t>
                      </a:r>
                      <a:endParaRPr lang="ja-JP" sz="18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</a:rPr>
                        <a:t>計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1,062</a:t>
                      </a:r>
                      <a:r>
                        <a:rPr lang="ja-JP" sz="2000" kern="100" dirty="0">
                          <a:effectLst/>
                        </a:rPr>
                        <a:t>名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3705" marR="33705" marT="0" marB="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86088" y="-958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宮城県社会福祉士会・ケアマネジャー協会，　災害支援状況</a:t>
            </a:r>
            <a:endParaRPr kumimoji="1" 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　　　　　　　　　　　　　　　　　　　　　　　　　　　　　　　</a:t>
            </a:r>
            <a:r>
              <a:rPr kumimoji="1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H24</a:t>
            </a:r>
            <a:r>
              <a:rPr kumimoji="1" lang="ja-JP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年</a:t>
            </a:r>
            <a:r>
              <a:rPr kumimoji="1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3</a:t>
            </a:r>
            <a:r>
              <a:rPr kumimoji="1" lang="ja-JP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月</a:t>
            </a:r>
            <a:r>
              <a:rPr kumimoji="1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31</a:t>
            </a:r>
            <a:r>
              <a:rPr kumimoji="1" lang="ja-JP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日現在</a:t>
            </a:r>
            <a:endParaRPr kumimoji="1" lang="ja-JP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54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63"/>
            <a:ext cx="9144000" cy="66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k\Desktop\専門職団体による被災地支援の図4\スライド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9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31304" y="2276872"/>
            <a:ext cx="8640960" cy="182024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ja-JP" altLang="en-US" sz="4000" b="1" kern="1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全国からのご支援</a:t>
            </a:r>
            <a:endParaRPr lang="en-US" altLang="ja-JP" sz="4000" b="1" kern="1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ja-JP" altLang="en-US" sz="4000" b="1" kern="1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ありがとうございました</a:t>
            </a:r>
            <a:endParaRPr lang="ja-JP" alt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68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7186" y="1556792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ea"/>
              </a:rPr>
              <a:t>03.13.</a:t>
            </a:r>
            <a:r>
              <a:rPr lang="ja-JP" altLang="ja-JP" sz="3200" dirty="0">
                <a:latin typeface="+mn-ea"/>
              </a:rPr>
              <a:t>巨大津波被災地，亘理，山元</a:t>
            </a:r>
            <a:r>
              <a:rPr lang="ja-JP" altLang="ja-JP" sz="3200" dirty="0" smtClean="0">
                <a:latin typeface="+mn-ea"/>
              </a:rPr>
              <a:t>，岩沼，名取，</a:t>
            </a:r>
            <a:endParaRPr lang="en-US" altLang="ja-JP" sz="3200" dirty="0" smtClean="0">
              <a:latin typeface="+mn-ea"/>
            </a:endParaRPr>
          </a:p>
          <a:p>
            <a:r>
              <a:rPr lang="ja-JP" altLang="en-US" sz="3200" dirty="0">
                <a:latin typeface="+mn-ea"/>
              </a:rPr>
              <a:t>　</a:t>
            </a:r>
            <a:r>
              <a:rPr lang="ja-JP" altLang="ja-JP" sz="3200" dirty="0" smtClean="0">
                <a:latin typeface="+mn-ea"/>
              </a:rPr>
              <a:t>仙台</a:t>
            </a:r>
            <a:r>
              <a:rPr lang="ja-JP" altLang="ja-JP" sz="3200" dirty="0">
                <a:latin typeface="+mn-ea"/>
              </a:rPr>
              <a:t>へ。ケアマネ</a:t>
            </a:r>
            <a:r>
              <a:rPr lang="ja-JP" altLang="ja-JP" sz="3200" dirty="0" smtClean="0">
                <a:latin typeface="+mn-ea"/>
              </a:rPr>
              <a:t>協会会長</a:t>
            </a:r>
            <a:r>
              <a:rPr lang="ja-JP" altLang="ja-JP" sz="3200" dirty="0">
                <a:latin typeface="+mn-ea"/>
              </a:rPr>
              <a:t>と</a:t>
            </a:r>
            <a:r>
              <a:rPr lang="ja-JP" altLang="ja-JP" sz="3200" dirty="0" smtClean="0">
                <a:latin typeface="+mn-ea"/>
              </a:rPr>
              <a:t>協議</a:t>
            </a:r>
            <a:r>
              <a:rPr lang="ja-JP" altLang="en-US" sz="3200" dirty="0" smtClean="0">
                <a:latin typeface="+mn-ea"/>
              </a:rPr>
              <a:t>　</a:t>
            </a:r>
            <a:r>
              <a:rPr lang="ja-JP" altLang="ja-JP" sz="3200" dirty="0" smtClean="0">
                <a:latin typeface="+mn-ea"/>
              </a:rPr>
              <a:t>後，宮城県</a:t>
            </a:r>
            <a:endParaRPr lang="en-US" altLang="ja-JP" sz="3200" dirty="0" smtClean="0">
              <a:latin typeface="+mn-ea"/>
            </a:endParaRPr>
          </a:p>
          <a:p>
            <a:r>
              <a:rPr lang="ja-JP" altLang="en-US" sz="3200" dirty="0">
                <a:latin typeface="+mn-ea"/>
              </a:rPr>
              <a:t>　</a:t>
            </a:r>
            <a:r>
              <a:rPr lang="ja-JP" altLang="ja-JP" sz="3200" dirty="0" smtClean="0">
                <a:latin typeface="+mn-ea"/>
              </a:rPr>
              <a:t>庁へ出向き，担当課</a:t>
            </a:r>
            <a:r>
              <a:rPr lang="ja-JP" altLang="en-US" sz="3200" dirty="0" smtClean="0">
                <a:latin typeface="+mn-ea"/>
              </a:rPr>
              <a:t>の</a:t>
            </a:r>
            <a:r>
              <a:rPr lang="ja-JP" altLang="ja-JP" sz="3200" dirty="0" smtClean="0">
                <a:latin typeface="+mn-ea"/>
              </a:rPr>
              <a:t>長寿社会政策課</a:t>
            </a:r>
            <a:r>
              <a:rPr lang="ja-JP" altLang="ja-JP" sz="3200" dirty="0">
                <a:latin typeface="+mn-ea"/>
              </a:rPr>
              <a:t>と協議</a:t>
            </a:r>
            <a:r>
              <a:rPr lang="ja-JP" altLang="ja-JP" sz="3200" dirty="0" smtClean="0">
                <a:latin typeface="+mn-ea"/>
              </a:rPr>
              <a:t>。</a:t>
            </a:r>
            <a:endParaRPr lang="en-US" altLang="ja-JP" sz="3200" dirty="0" smtClean="0">
              <a:latin typeface="+mn-ea"/>
            </a:endParaRPr>
          </a:p>
          <a:p>
            <a:r>
              <a:rPr lang="ja-JP" altLang="en-US" sz="3200" dirty="0">
                <a:latin typeface="+mn-ea"/>
              </a:rPr>
              <a:t>　</a:t>
            </a:r>
            <a:r>
              <a:rPr lang="ja-JP" altLang="ja-JP" sz="3200" dirty="0" smtClean="0">
                <a:latin typeface="+mn-ea"/>
              </a:rPr>
              <a:t>ケアマネ</a:t>
            </a:r>
            <a:r>
              <a:rPr lang="ja-JP" altLang="ja-JP" sz="3200" dirty="0">
                <a:latin typeface="+mn-ea"/>
              </a:rPr>
              <a:t>協会は「</a:t>
            </a:r>
            <a:r>
              <a:rPr lang="ja-JP" altLang="ja-JP" sz="3200" dirty="0" smtClean="0">
                <a:latin typeface="+mn-ea"/>
              </a:rPr>
              <a:t>避難している要介護者保護支</a:t>
            </a:r>
            <a:endParaRPr lang="en-US" altLang="ja-JP" sz="3200" dirty="0" smtClean="0">
              <a:latin typeface="+mn-ea"/>
            </a:endParaRPr>
          </a:p>
          <a:p>
            <a:r>
              <a:rPr lang="ja-JP" altLang="en-US" sz="3200" dirty="0">
                <a:latin typeface="+mn-ea"/>
              </a:rPr>
              <a:t>　</a:t>
            </a:r>
            <a:r>
              <a:rPr lang="ja-JP" altLang="ja-JP" sz="3200" dirty="0" smtClean="0">
                <a:latin typeface="+mn-ea"/>
              </a:rPr>
              <a:t>援</a:t>
            </a:r>
            <a:r>
              <a:rPr lang="ja-JP" altLang="ja-JP" sz="3200" dirty="0">
                <a:latin typeface="+mn-ea"/>
              </a:rPr>
              <a:t>を担当する</a:t>
            </a:r>
            <a:r>
              <a:rPr lang="ja-JP" altLang="ja-JP" sz="3200" dirty="0" smtClean="0">
                <a:latin typeface="+mn-ea"/>
              </a:rPr>
              <a:t>」こと</a:t>
            </a:r>
            <a:r>
              <a:rPr lang="ja-JP" altLang="ja-JP" sz="3200" dirty="0">
                <a:latin typeface="+mn-ea"/>
              </a:rPr>
              <a:t>とする</a:t>
            </a:r>
            <a:r>
              <a:rPr lang="ja-JP" altLang="ja-JP" sz="3200" dirty="0" smtClean="0">
                <a:latin typeface="+mn-ea"/>
              </a:rPr>
              <a:t>。</a:t>
            </a:r>
            <a:endParaRPr lang="en-US" altLang="ja-JP" sz="3200" dirty="0" smtClean="0">
              <a:latin typeface="+mn-ea"/>
            </a:endParaRPr>
          </a:p>
          <a:p>
            <a:endParaRPr lang="en-US" altLang="ja-JP" sz="3200" dirty="0" smtClean="0">
              <a:latin typeface="+mn-ea"/>
            </a:endParaRPr>
          </a:p>
          <a:p>
            <a:r>
              <a:rPr lang="en-US" altLang="ja-JP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ea"/>
              </a:rPr>
              <a:t>03.14</a:t>
            </a:r>
            <a:r>
              <a:rPr lang="en-US" altLang="ja-JP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ea"/>
              </a:rPr>
              <a:t>.</a:t>
            </a:r>
            <a:r>
              <a:rPr lang="ja-JP" altLang="ja-JP" sz="3200" dirty="0">
                <a:latin typeface="+mn-ea"/>
              </a:rPr>
              <a:t>避難要介護者保護に向けて，</a:t>
            </a:r>
            <a:r>
              <a:rPr lang="ja-JP" altLang="ja-JP" sz="3200" dirty="0" smtClean="0">
                <a:latin typeface="+mn-ea"/>
              </a:rPr>
              <a:t>宮城県，被災</a:t>
            </a:r>
            <a:endParaRPr lang="en-US" altLang="ja-JP" sz="3200" dirty="0" smtClean="0">
              <a:latin typeface="+mn-ea"/>
            </a:endParaRPr>
          </a:p>
          <a:p>
            <a:r>
              <a:rPr lang="ja-JP" altLang="en-US" sz="3200" dirty="0">
                <a:latin typeface="+mn-ea"/>
              </a:rPr>
              <a:t>　</a:t>
            </a:r>
            <a:r>
              <a:rPr lang="ja-JP" altLang="ja-JP" sz="3200" dirty="0" smtClean="0">
                <a:latin typeface="+mn-ea"/>
              </a:rPr>
              <a:t>市町</a:t>
            </a:r>
            <a:r>
              <a:rPr lang="ja-JP" altLang="ja-JP" sz="3200" dirty="0">
                <a:latin typeface="+mn-ea"/>
              </a:rPr>
              <a:t>，受け入れ施設と</a:t>
            </a:r>
            <a:r>
              <a:rPr lang="ja-JP" altLang="ja-JP" sz="3200" dirty="0" smtClean="0">
                <a:latin typeface="+mn-ea"/>
              </a:rPr>
              <a:t>調整</a:t>
            </a:r>
            <a:r>
              <a:rPr lang="ja-JP" altLang="ja-JP" sz="3200" dirty="0">
                <a:latin typeface="+mn-ea"/>
              </a:rPr>
              <a:t>へ</a:t>
            </a:r>
            <a:r>
              <a:rPr lang="ja-JP" altLang="ja-JP" sz="3200" dirty="0" smtClean="0">
                <a:latin typeface="+mn-ea"/>
              </a:rPr>
              <a:t>。</a:t>
            </a:r>
            <a:endParaRPr lang="ja-JP" altLang="ja-JP" sz="3200" dirty="0">
              <a:latin typeface="+mn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345884"/>
            <a:ext cx="857157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ja-JP" altLang="ja-JP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１</a:t>
            </a:r>
            <a:r>
              <a:rPr lang="en-US" altLang="ja-JP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ja-JP" altLang="ja-JP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要介護高齢者の生活支援</a:t>
            </a:r>
            <a:r>
              <a:rPr lang="ja-JP" alt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（初動）</a:t>
            </a:r>
            <a:endParaRPr lang="ja-JP" altLang="ja-JP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10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764704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ea"/>
              </a:rPr>
              <a:t>03.17</a:t>
            </a:r>
            <a:r>
              <a:rPr lang="en-US" altLang="ja-JP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ea"/>
              </a:rPr>
              <a:t>.</a:t>
            </a:r>
            <a:r>
              <a:rPr lang="ja-JP" altLang="ja-JP" sz="3200" dirty="0">
                <a:latin typeface="+mn-ea"/>
              </a:rPr>
              <a:t>東松島，石巻，女川へ。役員</a:t>
            </a:r>
            <a:r>
              <a:rPr lang="ja-JP" altLang="ja-JP" sz="3200" dirty="0" smtClean="0">
                <a:latin typeface="+mn-ea"/>
              </a:rPr>
              <a:t>・支部役員等</a:t>
            </a:r>
            <a:endParaRPr lang="en-US" altLang="ja-JP" sz="3200" dirty="0" smtClean="0">
              <a:latin typeface="+mn-ea"/>
            </a:endParaRPr>
          </a:p>
          <a:p>
            <a:r>
              <a:rPr lang="ja-JP" altLang="en-US" sz="3200" dirty="0">
                <a:latin typeface="+mn-ea"/>
              </a:rPr>
              <a:t>　</a:t>
            </a:r>
            <a:r>
              <a:rPr lang="ja-JP" altLang="ja-JP" sz="3200" dirty="0" smtClean="0">
                <a:latin typeface="+mn-ea"/>
              </a:rPr>
              <a:t>の</a:t>
            </a:r>
            <a:r>
              <a:rPr lang="ja-JP" altLang="ja-JP" sz="3200" dirty="0">
                <a:latin typeface="+mn-ea"/>
              </a:rPr>
              <a:t>安否確認と連絡体制</a:t>
            </a:r>
            <a:r>
              <a:rPr lang="ja-JP" altLang="ja-JP" sz="3200" dirty="0" smtClean="0">
                <a:latin typeface="+mn-ea"/>
              </a:rPr>
              <a:t>確保。</a:t>
            </a:r>
            <a:endParaRPr lang="en-US" altLang="ja-JP" sz="3200" dirty="0" smtClean="0">
              <a:latin typeface="+mn-ea"/>
            </a:endParaRPr>
          </a:p>
          <a:p>
            <a:endParaRPr lang="en-US" altLang="ja-JP" sz="3200" dirty="0" smtClean="0">
              <a:latin typeface="+mn-ea"/>
            </a:endParaRPr>
          </a:p>
          <a:p>
            <a:r>
              <a:rPr lang="ja-JP" altLang="en-US" sz="3200" dirty="0">
                <a:latin typeface="+mn-ea"/>
              </a:rPr>
              <a:t>　</a:t>
            </a:r>
            <a:r>
              <a:rPr lang="ja-JP" alt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ea"/>
              </a:rPr>
              <a:t>★</a:t>
            </a:r>
            <a:r>
              <a:rPr lang="ja-JP" altLang="en-US" sz="3200" dirty="0" smtClean="0">
                <a:latin typeface="+mn-ea"/>
              </a:rPr>
              <a:t>日本</a:t>
            </a:r>
            <a:r>
              <a:rPr lang="ja-JP" altLang="en-US" sz="3200" dirty="0">
                <a:latin typeface="+mn-ea"/>
              </a:rPr>
              <a:t>介護支援専門員協会副会長３名（森上</a:t>
            </a:r>
            <a:r>
              <a:rPr lang="ja-JP" altLang="en-US" sz="3200" dirty="0" smtClean="0">
                <a:latin typeface="+mn-ea"/>
              </a:rPr>
              <a:t>，</a:t>
            </a:r>
            <a:endParaRPr lang="en-US" altLang="ja-JP" sz="3200" dirty="0" smtClean="0">
              <a:latin typeface="+mn-ea"/>
            </a:endParaRPr>
          </a:p>
          <a:p>
            <a:r>
              <a:rPr lang="ja-JP" altLang="en-US" sz="3200" dirty="0">
                <a:latin typeface="+mn-ea"/>
              </a:rPr>
              <a:t>　</a:t>
            </a:r>
            <a:r>
              <a:rPr lang="ja-JP" altLang="en-US" sz="3200" dirty="0" smtClean="0">
                <a:latin typeface="+mn-ea"/>
              </a:rPr>
              <a:t>　高橋</a:t>
            </a:r>
            <a:r>
              <a:rPr lang="ja-JP" altLang="en-US" sz="3200" dirty="0">
                <a:latin typeface="+mn-ea"/>
              </a:rPr>
              <a:t>，濱田氏）</a:t>
            </a:r>
            <a:r>
              <a:rPr lang="ja-JP" altLang="en-US" sz="3200" dirty="0" smtClean="0">
                <a:latin typeface="+mn-ea"/>
              </a:rPr>
              <a:t>宮城県入り。</a:t>
            </a:r>
            <a:endParaRPr lang="ja-JP" altLang="ja-JP" sz="3200" dirty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r>
              <a:rPr lang="en-US" altLang="ja-JP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ea"/>
              </a:rPr>
              <a:t>03.18</a:t>
            </a:r>
            <a:r>
              <a:rPr lang="en-US" altLang="ja-JP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ea"/>
              </a:rPr>
              <a:t>.</a:t>
            </a:r>
            <a:r>
              <a:rPr lang="ja-JP" altLang="ja-JP" sz="3200" dirty="0">
                <a:latin typeface="+mn-ea"/>
              </a:rPr>
              <a:t>南三陸，気仙沼へ。役員・</a:t>
            </a:r>
            <a:r>
              <a:rPr lang="ja-JP" altLang="ja-JP" sz="3200" dirty="0" smtClean="0">
                <a:latin typeface="+mn-ea"/>
              </a:rPr>
              <a:t>支部役員等</a:t>
            </a:r>
            <a:r>
              <a:rPr lang="ja-JP" altLang="ja-JP" sz="3200" dirty="0">
                <a:latin typeface="+mn-ea"/>
              </a:rPr>
              <a:t>の</a:t>
            </a:r>
            <a:r>
              <a:rPr lang="ja-JP" altLang="ja-JP" sz="3200" dirty="0" smtClean="0">
                <a:latin typeface="+mn-ea"/>
              </a:rPr>
              <a:t>安</a:t>
            </a:r>
            <a:endParaRPr lang="en-US" altLang="ja-JP" sz="3200" dirty="0" smtClean="0">
              <a:latin typeface="+mn-ea"/>
            </a:endParaRPr>
          </a:p>
          <a:p>
            <a:r>
              <a:rPr lang="ja-JP" altLang="en-US" sz="3200" dirty="0">
                <a:latin typeface="+mn-ea"/>
              </a:rPr>
              <a:t>　</a:t>
            </a:r>
            <a:r>
              <a:rPr lang="ja-JP" altLang="ja-JP" sz="3200" dirty="0" smtClean="0">
                <a:latin typeface="+mn-ea"/>
              </a:rPr>
              <a:t>否</a:t>
            </a:r>
            <a:r>
              <a:rPr lang="ja-JP" altLang="ja-JP" sz="3200" dirty="0">
                <a:latin typeface="+mn-ea"/>
              </a:rPr>
              <a:t>確認と連絡体制確保</a:t>
            </a:r>
            <a:r>
              <a:rPr lang="ja-JP" altLang="ja-JP" sz="3200" dirty="0" smtClean="0">
                <a:latin typeface="+mn-ea"/>
              </a:rPr>
              <a:t>。亘理町，山元町状況確</a:t>
            </a:r>
            <a:endParaRPr lang="en-US" altLang="ja-JP" sz="3200" dirty="0" smtClean="0">
              <a:latin typeface="+mn-ea"/>
            </a:endParaRPr>
          </a:p>
          <a:p>
            <a:r>
              <a:rPr lang="ja-JP" altLang="en-US" sz="3200" dirty="0">
                <a:latin typeface="+mn-ea"/>
              </a:rPr>
              <a:t>　</a:t>
            </a:r>
            <a:r>
              <a:rPr lang="ja-JP" altLang="ja-JP" sz="3200" dirty="0" smtClean="0">
                <a:latin typeface="+mn-ea"/>
              </a:rPr>
              <a:t>認，仙南保健福祉事務所へ状況</a:t>
            </a:r>
            <a:r>
              <a:rPr lang="ja-JP" altLang="ja-JP" sz="3200" dirty="0">
                <a:latin typeface="+mn-ea"/>
              </a:rPr>
              <a:t>報告</a:t>
            </a:r>
            <a:r>
              <a:rPr lang="ja-JP" altLang="ja-JP" sz="3200" dirty="0" smtClean="0">
                <a:latin typeface="+mn-ea"/>
              </a:rPr>
              <a:t>。</a:t>
            </a:r>
            <a:endParaRPr lang="en-US" altLang="ja-JP" sz="3200" dirty="0" smtClean="0">
              <a:latin typeface="+mn-ea"/>
            </a:endParaRPr>
          </a:p>
          <a:p>
            <a:r>
              <a:rPr lang="ja-JP" altLang="en-US" sz="3200" dirty="0">
                <a:latin typeface="+mn-ea"/>
              </a:rPr>
              <a:t>　</a:t>
            </a:r>
            <a:r>
              <a:rPr lang="ja-JP" altLang="en-US" sz="3200" dirty="0" smtClean="0">
                <a:latin typeface="+mn-ea"/>
              </a:rPr>
              <a:t>　</a:t>
            </a:r>
            <a:r>
              <a:rPr lang="ja-JP" altLang="ja-JP" sz="3200" dirty="0" smtClean="0">
                <a:latin typeface="+mn-ea"/>
              </a:rPr>
              <a:t>亘理町</a:t>
            </a:r>
            <a:r>
              <a:rPr lang="ja-JP" altLang="ja-JP" sz="3200" dirty="0">
                <a:latin typeface="+mn-ea"/>
              </a:rPr>
              <a:t>：避難所高齢者</a:t>
            </a:r>
            <a:r>
              <a:rPr lang="ja-JP" altLang="ja-JP" sz="3200" dirty="0" smtClean="0">
                <a:latin typeface="+mn-ea"/>
              </a:rPr>
              <a:t>アセスメント開始</a:t>
            </a:r>
            <a:r>
              <a:rPr lang="ja-JP" altLang="ja-JP" sz="3200" dirty="0">
                <a:latin typeface="+mn-ea"/>
              </a:rPr>
              <a:t>（</a:t>
            </a:r>
            <a:r>
              <a:rPr lang="ja-JP" altLang="ja-JP" sz="3200" dirty="0" smtClean="0">
                <a:latin typeface="+mn-ea"/>
              </a:rPr>
              <a:t>～</a:t>
            </a:r>
            <a:endParaRPr lang="en-US" altLang="ja-JP" sz="3200" dirty="0" smtClean="0">
              <a:latin typeface="+mn-ea"/>
            </a:endParaRPr>
          </a:p>
          <a:p>
            <a:r>
              <a:rPr lang="ja-JP" altLang="en-US" sz="3200" dirty="0">
                <a:latin typeface="+mn-ea"/>
              </a:rPr>
              <a:t>　</a:t>
            </a:r>
            <a:r>
              <a:rPr lang="en-US" altLang="ja-JP" sz="3200" dirty="0" smtClean="0">
                <a:latin typeface="+mn-ea"/>
              </a:rPr>
              <a:t>3.19</a:t>
            </a:r>
            <a:r>
              <a:rPr lang="en-US" altLang="ja-JP" sz="3200" dirty="0">
                <a:latin typeface="+mn-ea"/>
              </a:rPr>
              <a:t>.</a:t>
            </a:r>
            <a:r>
              <a:rPr lang="ja-JP" altLang="ja-JP" sz="3200" dirty="0">
                <a:latin typeface="+mn-ea"/>
              </a:rPr>
              <a:t>）亘理町</a:t>
            </a:r>
            <a:r>
              <a:rPr lang="ja-JP" altLang="ja-JP" sz="3200" dirty="0" smtClean="0">
                <a:latin typeface="+mn-ea"/>
              </a:rPr>
              <a:t>ケアマネ</a:t>
            </a:r>
            <a:endParaRPr lang="ja-JP" altLang="ja-JP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3857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920621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ea"/>
              </a:rPr>
              <a:t>03.20.</a:t>
            </a:r>
            <a:r>
              <a:rPr lang="ja-JP" altLang="ja-JP" sz="3200" dirty="0">
                <a:latin typeface="+mn-ea"/>
              </a:rPr>
              <a:t>宮城県</a:t>
            </a:r>
            <a:r>
              <a:rPr lang="ja-JP" altLang="ja-JP" sz="3200" dirty="0" smtClean="0">
                <a:latin typeface="+mn-ea"/>
              </a:rPr>
              <a:t>ケアマネジャー協会</a:t>
            </a:r>
            <a:r>
              <a:rPr lang="ja-JP" altLang="ja-JP" sz="3200" dirty="0">
                <a:latin typeface="+mn-ea"/>
              </a:rPr>
              <a:t>，</a:t>
            </a:r>
            <a:r>
              <a:rPr lang="ja-JP" altLang="ja-JP" sz="3200" dirty="0" smtClean="0">
                <a:latin typeface="+mn-ea"/>
              </a:rPr>
              <a:t>宮城県社会福</a:t>
            </a:r>
            <a:endParaRPr lang="en-US" altLang="ja-JP" sz="3200" dirty="0" smtClean="0">
              <a:latin typeface="+mn-ea"/>
            </a:endParaRPr>
          </a:p>
          <a:p>
            <a:r>
              <a:rPr lang="ja-JP" altLang="en-US" sz="3200" dirty="0">
                <a:latin typeface="+mn-ea"/>
              </a:rPr>
              <a:t>　</a:t>
            </a:r>
            <a:r>
              <a:rPr lang="ja-JP" altLang="ja-JP" sz="3200" dirty="0" smtClean="0">
                <a:latin typeface="+mn-ea"/>
              </a:rPr>
              <a:t>祉士会と</a:t>
            </a:r>
            <a:r>
              <a:rPr lang="ja-JP" altLang="ja-JP" sz="3200" dirty="0">
                <a:latin typeface="+mn-ea"/>
              </a:rPr>
              <a:t>して「津波</a:t>
            </a:r>
            <a:r>
              <a:rPr lang="ja-JP" altLang="ja-JP" sz="3200" dirty="0" smtClean="0">
                <a:latin typeface="+mn-ea"/>
              </a:rPr>
              <a:t>被災地</a:t>
            </a:r>
            <a:r>
              <a:rPr lang="ja-JP" altLang="ja-JP" sz="3200" dirty="0">
                <a:latin typeface="+mn-ea"/>
              </a:rPr>
              <a:t>の</a:t>
            </a:r>
            <a:r>
              <a:rPr lang="ja-JP" altLang="ja-JP" sz="3200" dirty="0" smtClean="0">
                <a:latin typeface="+mn-ea"/>
              </a:rPr>
              <a:t>地域</a:t>
            </a:r>
            <a:r>
              <a:rPr lang="ja-JP" altLang="en-US" sz="3200" dirty="0" smtClean="0">
                <a:latin typeface="+mn-ea"/>
              </a:rPr>
              <a:t>　</a:t>
            </a:r>
            <a:r>
              <a:rPr lang="ja-JP" altLang="ja-JP" sz="3200" dirty="0" smtClean="0">
                <a:latin typeface="+mn-ea"/>
              </a:rPr>
              <a:t>包括</a:t>
            </a:r>
            <a:r>
              <a:rPr lang="ja-JP" altLang="ja-JP" sz="3200" dirty="0">
                <a:latin typeface="+mn-ea"/>
              </a:rPr>
              <a:t>支援</a:t>
            </a:r>
            <a:r>
              <a:rPr lang="ja-JP" altLang="ja-JP" sz="3200" dirty="0" smtClean="0">
                <a:latin typeface="+mn-ea"/>
              </a:rPr>
              <a:t>セ</a:t>
            </a:r>
            <a:endParaRPr lang="en-US" altLang="ja-JP" sz="3200" dirty="0" smtClean="0">
              <a:latin typeface="+mn-ea"/>
            </a:endParaRPr>
          </a:p>
          <a:p>
            <a:r>
              <a:rPr lang="ja-JP" altLang="en-US" sz="3200" dirty="0">
                <a:latin typeface="+mn-ea"/>
              </a:rPr>
              <a:t>　</a:t>
            </a:r>
            <a:r>
              <a:rPr lang="ja-JP" altLang="ja-JP" sz="3200" dirty="0" smtClean="0">
                <a:latin typeface="+mn-ea"/>
              </a:rPr>
              <a:t>ンター</a:t>
            </a:r>
            <a:r>
              <a:rPr lang="ja-JP" altLang="ja-JP" sz="3200" dirty="0">
                <a:latin typeface="+mn-ea"/>
              </a:rPr>
              <a:t>の支援</a:t>
            </a:r>
            <a:r>
              <a:rPr lang="ja-JP" altLang="ja-JP" sz="3200" dirty="0" smtClean="0">
                <a:latin typeface="+mn-ea"/>
              </a:rPr>
              <a:t>をする</a:t>
            </a:r>
            <a:r>
              <a:rPr lang="ja-JP" altLang="ja-JP" sz="3200" dirty="0">
                <a:latin typeface="+mn-ea"/>
              </a:rPr>
              <a:t>」を</a:t>
            </a:r>
            <a:r>
              <a:rPr lang="ja-JP" altLang="ja-JP" sz="3200" dirty="0" smtClean="0">
                <a:latin typeface="+mn-ea"/>
              </a:rPr>
              <a:t>すること</a:t>
            </a:r>
            <a:r>
              <a:rPr lang="ja-JP" altLang="ja-JP" sz="3200" dirty="0">
                <a:latin typeface="+mn-ea"/>
              </a:rPr>
              <a:t>になる</a:t>
            </a:r>
            <a:r>
              <a:rPr lang="ja-JP" altLang="ja-JP" sz="3200" dirty="0" smtClean="0">
                <a:latin typeface="+mn-ea"/>
              </a:rPr>
              <a:t>。</a:t>
            </a:r>
            <a:endParaRPr lang="en-US" altLang="ja-JP" sz="3200" dirty="0" smtClean="0">
              <a:latin typeface="+mn-ea"/>
            </a:endParaRPr>
          </a:p>
          <a:p>
            <a:endParaRPr lang="ja-JP" altLang="ja-JP" sz="3200" dirty="0">
              <a:latin typeface="+mn-ea"/>
            </a:endParaRPr>
          </a:p>
          <a:p>
            <a:r>
              <a:rPr lang="en-US" altLang="ja-JP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ea"/>
              </a:rPr>
              <a:t>03.22</a:t>
            </a:r>
            <a:r>
              <a:rPr lang="en-US" altLang="ja-JP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ea"/>
              </a:rPr>
              <a:t>.</a:t>
            </a:r>
            <a:r>
              <a:rPr lang="ja-JP" altLang="ja-JP" sz="3200" dirty="0">
                <a:latin typeface="+mn-ea"/>
              </a:rPr>
              <a:t>南端：山元～北端：気仙沼の</a:t>
            </a:r>
            <a:r>
              <a:rPr lang="ja-JP" altLang="ja-JP" sz="3200" dirty="0" smtClean="0">
                <a:latin typeface="+mn-ea"/>
              </a:rPr>
              <a:t>包地域括支援</a:t>
            </a:r>
            <a:endParaRPr lang="en-US" altLang="ja-JP" sz="3200" dirty="0" smtClean="0">
              <a:latin typeface="+mn-ea"/>
            </a:endParaRPr>
          </a:p>
          <a:p>
            <a:r>
              <a:rPr lang="ja-JP" altLang="en-US" sz="3200" dirty="0">
                <a:latin typeface="+mn-ea"/>
              </a:rPr>
              <a:t>　</a:t>
            </a:r>
            <a:r>
              <a:rPr lang="ja-JP" altLang="ja-JP" sz="3200" dirty="0" smtClean="0">
                <a:latin typeface="+mn-ea"/>
              </a:rPr>
              <a:t>センター</a:t>
            </a:r>
            <a:r>
              <a:rPr lang="ja-JP" altLang="ja-JP" sz="3200" dirty="0">
                <a:latin typeface="+mn-ea"/>
              </a:rPr>
              <a:t>へ</a:t>
            </a:r>
            <a:r>
              <a:rPr lang="ja-JP" altLang="ja-JP" sz="3200" dirty="0" smtClean="0">
                <a:latin typeface="+mn-ea"/>
              </a:rPr>
              <a:t>。</a:t>
            </a:r>
            <a:endParaRPr lang="en-US" altLang="ja-JP" sz="3200" dirty="0" smtClean="0">
              <a:latin typeface="+mn-ea"/>
            </a:endParaRPr>
          </a:p>
          <a:p>
            <a:endParaRPr lang="ja-JP" altLang="ja-JP" sz="3200" dirty="0">
              <a:latin typeface="+mn-ea"/>
            </a:endParaRPr>
          </a:p>
          <a:p>
            <a:r>
              <a:rPr lang="en-US" altLang="ja-JP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ea"/>
              </a:rPr>
              <a:t>03.24.</a:t>
            </a:r>
            <a:r>
              <a:rPr lang="ja-JP" altLang="ja-JP" sz="3200" dirty="0">
                <a:latin typeface="+mn-ea"/>
              </a:rPr>
              <a:t>避難所（被災）高齢者</a:t>
            </a:r>
            <a:r>
              <a:rPr lang="ja-JP" altLang="ja-JP" sz="3200" dirty="0" smtClean="0">
                <a:latin typeface="+mn-ea"/>
              </a:rPr>
              <a:t>アセスメント表作成</a:t>
            </a:r>
            <a:endParaRPr lang="en-US" altLang="ja-JP" sz="3200" dirty="0" smtClean="0">
              <a:latin typeface="+mn-ea"/>
            </a:endParaRPr>
          </a:p>
          <a:p>
            <a:r>
              <a:rPr lang="ja-JP" altLang="en-US" sz="3200" dirty="0">
                <a:latin typeface="+mn-ea"/>
              </a:rPr>
              <a:t>　</a:t>
            </a:r>
            <a:r>
              <a:rPr lang="ja-JP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ea"/>
              </a:rPr>
              <a:t> </a:t>
            </a:r>
            <a:endParaRPr lang="en-US" altLang="ja-JP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ea"/>
            </a:endParaRPr>
          </a:p>
          <a:p>
            <a:r>
              <a:rPr lang="ja-JP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ea"/>
              </a:rPr>
              <a:t>　</a:t>
            </a:r>
            <a:r>
              <a:rPr lang="ja-JP" alt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ea"/>
              </a:rPr>
              <a:t>★</a:t>
            </a:r>
            <a:r>
              <a:rPr lang="ja-JP" altLang="en-US" sz="3200" dirty="0" smtClean="0">
                <a:latin typeface="+mn-ea"/>
              </a:rPr>
              <a:t>仙台弁護士会弁護士との協働開始</a:t>
            </a:r>
            <a:endParaRPr lang="ja-JP" altLang="ja-JP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39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557" y="0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介護支援専門員</a:t>
            </a:r>
            <a:endParaRPr lang="en-US" altLang="ja-JP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-356" y="83671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１</a:t>
            </a:r>
            <a:r>
              <a:rPr lang="en-US" altLang="ja-JP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.</a:t>
            </a:r>
            <a:r>
              <a:rPr lang="ja-JP" alt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安否</a:t>
            </a:r>
            <a:r>
              <a:rPr lang="ja-JP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確認</a:t>
            </a:r>
          </a:p>
          <a:p>
            <a:r>
              <a:rPr lang="ja-JP" altLang="en-US" sz="3200" dirty="0" smtClean="0"/>
              <a:t>　同僚</a:t>
            </a:r>
            <a:r>
              <a:rPr lang="ja-JP" altLang="en-US" sz="3200" dirty="0"/>
              <a:t>，利用者</a:t>
            </a:r>
          </a:p>
          <a:p>
            <a:r>
              <a:rPr lang="ja-JP" alt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２</a:t>
            </a:r>
            <a:r>
              <a:rPr lang="en-US" altLang="ja-JP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.</a:t>
            </a:r>
            <a:r>
              <a:rPr lang="ja-JP" alt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安否</a:t>
            </a:r>
            <a:r>
              <a:rPr lang="ja-JP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確認後の支援の必要性の判断と対応</a:t>
            </a:r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①避難所</a:t>
            </a:r>
            <a:r>
              <a:rPr lang="en-US" altLang="ja-JP" sz="3200" dirty="0" smtClean="0"/>
              <a:t>,</a:t>
            </a:r>
            <a:r>
              <a:rPr lang="ja-JP" altLang="en-US" sz="3200" dirty="0" smtClean="0"/>
              <a:t>福祉避難所</a:t>
            </a:r>
            <a:r>
              <a:rPr lang="en-US" altLang="ja-JP" sz="3200" dirty="0" smtClean="0"/>
              <a:t>,</a:t>
            </a:r>
            <a:r>
              <a:rPr lang="ja-JP" altLang="en-US" sz="3200" dirty="0" smtClean="0"/>
              <a:t>緊急</a:t>
            </a:r>
            <a:r>
              <a:rPr lang="ja-JP" altLang="en-US" sz="3200" dirty="0"/>
              <a:t>入所の</a:t>
            </a:r>
            <a:r>
              <a:rPr lang="ja-JP" altLang="en-US" sz="3200" dirty="0" smtClean="0"/>
              <a:t>必要性　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　判断と対応</a:t>
            </a:r>
            <a:endParaRPr lang="ja-JP" altLang="en-US" sz="3200" dirty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②介護支援状況確認</a:t>
            </a:r>
            <a:r>
              <a:rPr lang="ja-JP" altLang="en-US" sz="3200" dirty="0"/>
              <a:t>（家族，地域）</a:t>
            </a:r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③福祉</a:t>
            </a:r>
            <a:r>
              <a:rPr lang="ja-JP" altLang="en-US" sz="3200" dirty="0"/>
              <a:t>用具対応</a:t>
            </a:r>
            <a:r>
              <a:rPr lang="ja-JP" altLang="en-US" sz="3200" dirty="0" smtClean="0"/>
              <a:t>確認</a:t>
            </a:r>
            <a:endParaRPr lang="ja-JP" altLang="en-US" sz="3200" dirty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④医療</a:t>
            </a:r>
            <a:r>
              <a:rPr lang="ja-JP" altLang="en-US" sz="3200" dirty="0"/>
              <a:t>器具対応</a:t>
            </a:r>
            <a:r>
              <a:rPr lang="ja-JP" altLang="en-US" sz="3200" dirty="0" smtClean="0"/>
              <a:t>確認</a:t>
            </a:r>
            <a:endParaRPr lang="ja-JP" altLang="en-US" sz="3200" dirty="0"/>
          </a:p>
          <a:p>
            <a:r>
              <a:rPr lang="ja-JP" alt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３</a:t>
            </a:r>
            <a:r>
              <a:rPr lang="en-US" altLang="ja-JP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.</a:t>
            </a:r>
            <a:r>
              <a:rPr lang="ja-JP" alt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関係</a:t>
            </a:r>
            <a:r>
              <a:rPr lang="ja-JP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機関との連絡</a:t>
            </a:r>
          </a:p>
          <a:p>
            <a:r>
              <a:rPr lang="ja-JP" altLang="en-US" sz="3200" dirty="0" smtClean="0"/>
              <a:t>　サービス事業所</a:t>
            </a:r>
            <a:r>
              <a:rPr lang="en-US" altLang="ja-JP" sz="3200" dirty="0" smtClean="0"/>
              <a:t>,</a:t>
            </a:r>
            <a:r>
              <a:rPr lang="ja-JP" altLang="en-US" sz="3200" dirty="0" smtClean="0"/>
              <a:t>地域</a:t>
            </a:r>
            <a:r>
              <a:rPr lang="ja-JP" altLang="en-US" sz="3200" dirty="0"/>
              <a:t>包括支援</a:t>
            </a:r>
            <a:r>
              <a:rPr lang="ja-JP" altLang="en-US" sz="3200" dirty="0" smtClean="0"/>
              <a:t>センター</a:t>
            </a:r>
            <a:r>
              <a:rPr lang="en-US" altLang="ja-JP" sz="3200" dirty="0" smtClean="0"/>
              <a:t>,</a:t>
            </a:r>
            <a:r>
              <a:rPr lang="ja-JP" altLang="en-US" sz="3200" dirty="0" smtClean="0"/>
              <a:t>行政</a:t>
            </a:r>
            <a:endParaRPr lang="en-US" altLang="ja-JP" sz="3200" dirty="0" smtClean="0"/>
          </a:p>
          <a:p>
            <a:r>
              <a:rPr lang="ja-JP" alt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４</a:t>
            </a:r>
            <a:r>
              <a:rPr lang="en-US" altLang="ja-JP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.</a:t>
            </a:r>
            <a:r>
              <a:rPr lang="ja-JP" alt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応急対応</a:t>
            </a:r>
            <a:endParaRPr lang="en-US" altLang="ja-JP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独居高齢者支援等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304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719862"/>
              </p:ext>
            </p:extLst>
          </p:nvPr>
        </p:nvGraphicFramePr>
        <p:xfrm>
          <a:off x="3122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7236296" y="5877272"/>
            <a:ext cx="1074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n:</a:t>
            </a:r>
            <a:r>
              <a:rPr lang="en-US" altLang="ja-JP" sz="2800" dirty="0" smtClean="0"/>
              <a:t>983</a:t>
            </a:r>
            <a:endParaRPr kumimoji="1"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262502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08441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5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53440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40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スリップストリーム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スリップストリーム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スリップストリーム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640</TotalTime>
  <Words>469</Words>
  <Application>Microsoft Office PowerPoint</Application>
  <PresentationFormat>画面に合わせる (4:3)</PresentationFormat>
  <Paragraphs>199</Paragraphs>
  <Slides>24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24</vt:i4>
      </vt:variant>
    </vt:vector>
  </HeadingPairs>
  <TitlesOfParts>
    <vt:vector size="26" baseType="lpstr">
      <vt:lpstr>スリップストリーム</vt:lpstr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jk</dc:creator>
  <cp:lastModifiedBy>jk</cp:lastModifiedBy>
  <cp:revision>54</cp:revision>
  <dcterms:created xsi:type="dcterms:W3CDTF">2012-07-15T01:52:44Z</dcterms:created>
  <dcterms:modified xsi:type="dcterms:W3CDTF">2012-07-28T01:48:00Z</dcterms:modified>
</cp:coreProperties>
</file>